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Alexandria Medium"/>
      <p:regular r:id="rId26"/>
      <p:bold r:id="rId27"/>
    </p:embeddedFont>
    <p:embeddedFont>
      <p:font typeface="Mirza Medium"/>
      <p:regular r:id="rId28"/>
      <p:bold r:id="rId29"/>
    </p:embeddedFont>
    <p:embeddedFont>
      <p:font typeface="Roboto"/>
      <p:regular r:id="rId30"/>
      <p:bold r:id="rId31"/>
      <p:italic r:id="rId32"/>
      <p:boldItalic r:id="rId33"/>
    </p:embeddedFont>
    <p:embeddedFont>
      <p:font typeface="Mirza"/>
      <p:regular r:id="rId34"/>
      <p:bold r:id="rId35"/>
    </p:embeddedFont>
    <p:embeddedFont>
      <p:font typeface="Alexandria SemiBold"/>
      <p:regular r:id="rId36"/>
      <p:bold r:id="rId37"/>
    </p:embeddedFont>
    <p:embeddedFont>
      <p:font typeface="Alexandria"/>
      <p:regular r:id="rId38"/>
      <p:bold r:id="rId39"/>
    </p:embeddedFont>
    <p:embeddedFont>
      <p:font typeface="Lalezar"/>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lezar-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lexandriaMedium-regular.fntdata"/><Relationship Id="rId25" Type="http://schemas.openxmlformats.org/officeDocument/2006/relationships/slide" Target="slides/slide20.xml"/><Relationship Id="rId28" Type="http://schemas.openxmlformats.org/officeDocument/2006/relationships/font" Target="fonts/MirzaMedium-regular.fntdata"/><Relationship Id="rId27" Type="http://schemas.openxmlformats.org/officeDocument/2006/relationships/font" Target="fonts/Alexandria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irza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Mirza-bold.fntdata"/><Relationship Id="rId12" Type="http://schemas.openxmlformats.org/officeDocument/2006/relationships/slide" Target="slides/slide7.xml"/><Relationship Id="rId34" Type="http://schemas.openxmlformats.org/officeDocument/2006/relationships/font" Target="fonts/Mirza-regular.fntdata"/><Relationship Id="rId15" Type="http://schemas.openxmlformats.org/officeDocument/2006/relationships/slide" Target="slides/slide10.xml"/><Relationship Id="rId37" Type="http://schemas.openxmlformats.org/officeDocument/2006/relationships/font" Target="fonts/AlexandriaSemiBold-bold.fntdata"/><Relationship Id="rId14" Type="http://schemas.openxmlformats.org/officeDocument/2006/relationships/slide" Target="slides/slide9.xml"/><Relationship Id="rId36" Type="http://schemas.openxmlformats.org/officeDocument/2006/relationships/font" Target="fonts/AlexandriaSemiBold-regular.fntdata"/><Relationship Id="rId17" Type="http://schemas.openxmlformats.org/officeDocument/2006/relationships/slide" Target="slides/slide12.xml"/><Relationship Id="rId39" Type="http://schemas.openxmlformats.org/officeDocument/2006/relationships/font" Target="fonts/Alexandria-bold.fntdata"/><Relationship Id="rId16" Type="http://schemas.openxmlformats.org/officeDocument/2006/relationships/slide" Target="slides/slide11.xml"/><Relationship Id="rId38" Type="http://schemas.openxmlformats.org/officeDocument/2006/relationships/font" Target="fonts/Alexandri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e57741f24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e57741f24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1987af348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1987af348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1987af348d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1987af348d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1987af348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1987af348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1a4dc1ffa2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1a4dc1ffa2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a4dc1ffa2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1a4dc1ffa2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1987af348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1987af348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1987af348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1987af348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1987af348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1987af348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1987af348d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1987af348d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18f416697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18f416697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1a4dc1ffa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1a4dc1ffa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18f416697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18f416697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18f416697d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18f416697d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18f416697d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18f416697d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987af34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987af34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1987af348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1987af348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1e57741f2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1e57741f2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1e57741f2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1e57741f2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txBox="1"/>
          <p:nvPr>
            <p:ph type="title"/>
          </p:nvPr>
        </p:nvSpPr>
        <p:spPr>
          <a:xfrm>
            <a:off x="304800" y="710000"/>
            <a:ext cx="2089800" cy="759000"/>
          </a:xfrm>
          <a:prstGeom prst="rect">
            <a:avLst/>
          </a:prstGeom>
          <a:noFill/>
        </p:spPr>
        <p:txBody>
          <a:bodyPr anchorCtr="0" anchor="b" bIns="91425" lIns="91425" spcFirstLastPara="1" rIns="91425" wrap="square" tIns="91425">
            <a:normAutofit/>
          </a:bodyPr>
          <a:lstStyle>
            <a:lvl1pPr lvl="0" rtl="0" algn="l">
              <a:lnSpc>
                <a:spcPct val="100000"/>
              </a:lnSpc>
              <a:spcBef>
                <a:spcPts val="0"/>
              </a:spcBef>
              <a:spcAft>
                <a:spcPts val="0"/>
              </a:spcAft>
              <a:buClr>
                <a:schemeClr val="dk1"/>
              </a:buClr>
              <a:buSzPts val="1800"/>
              <a:buNone/>
              <a:defRPr b="1" sz="1800">
                <a:solidFill>
                  <a:schemeClr val="dk1"/>
                </a:solidFill>
              </a:defRPr>
            </a:lvl1pPr>
            <a:lvl2pPr lvl="1" rtl="0" algn="l">
              <a:lnSpc>
                <a:spcPct val="100000"/>
              </a:lnSpc>
              <a:spcBef>
                <a:spcPts val="0"/>
              </a:spcBef>
              <a:spcAft>
                <a:spcPts val="0"/>
              </a:spcAft>
              <a:buClr>
                <a:schemeClr val="dk1"/>
              </a:buClr>
              <a:buSzPts val="1800"/>
              <a:buNone/>
              <a:defRPr b="1" sz="1800">
                <a:solidFill>
                  <a:schemeClr val="dk1"/>
                </a:solidFill>
              </a:defRPr>
            </a:lvl2pPr>
            <a:lvl3pPr lvl="2" rtl="0" algn="l">
              <a:lnSpc>
                <a:spcPct val="100000"/>
              </a:lnSpc>
              <a:spcBef>
                <a:spcPts val="0"/>
              </a:spcBef>
              <a:spcAft>
                <a:spcPts val="0"/>
              </a:spcAft>
              <a:buClr>
                <a:schemeClr val="dk1"/>
              </a:buClr>
              <a:buSzPts val="1800"/>
              <a:buNone/>
              <a:defRPr b="1" sz="1800">
                <a:solidFill>
                  <a:schemeClr val="dk1"/>
                </a:solidFill>
              </a:defRPr>
            </a:lvl3pPr>
            <a:lvl4pPr lvl="3" rtl="0" algn="l">
              <a:lnSpc>
                <a:spcPct val="100000"/>
              </a:lnSpc>
              <a:spcBef>
                <a:spcPts val="0"/>
              </a:spcBef>
              <a:spcAft>
                <a:spcPts val="0"/>
              </a:spcAft>
              <a:buClr>
                <a:schemeClr val="dk1"/>
              </a:buClr>
              <a:buSzPts val="1800"/>
              <a:buNone/>
              <a:defRPr b="1" sz="1800">
                <a:solidFill>
                  <a:schemeClr val="dk1"/>
                </a:solidFill>
              </a:defRPr>
            </a:lvl4pPr>
            <a:lvl5pPr lvl="4" rtl="0" algn="l">
              <a:lnSpc>
                <a:spcPct val="100000"/>
              </a:lnSpc>
              <a:spcBef>
                <a:spcPts val="0"/>
              </a:spcBef>
              <a:spcAft>
                <a:spcPts val="0"/>
              </a:spcAft>
              <a:buClr>
                <a:schemeClr val="dk1"/>
              </a:buClr>
              <a:buSzPts val="1800"/>
              <a:buNone/>
              <a:defRPr b="1" sz="1800">
                <a:solidFill>
                  <a:schemeClr val="dk1"/>
                </a:solidFill>
              </a:defRPr>
            </a:lvl5pPr>
            <a:lvl6pPr lvl="5" rtl="0" algn="l">
              <a:lnSpc>
                <a:spcPct val="100000"/>
              </a:lnSpc>
              <a:spcBef>
                <a:spcPts val="0"/>
              </a:spcBef>
              <a:spcAft>
                <a:spcPts val="0"/>
              </a:spcAft>
              <a:buClr>
                <a:schemeClr val="dk1"/>
              </a:buClr>
              <a:buSzPts val="1800"/>
              <a:buNone/>
              <a:defRPr b="1" sz="1800">
                <a:solidFill>
                  <a:schemeClr val="dk1"/>
                </a:solidFill>
              </a:defRPr>
            </a:lvl6pPr>
            <a:lvl7pPr lvl="6" rtl="0" algn="l">
              <a:lnSpc>
                <a:spcPct val="100000"/>
              </a:lnSpc>
              <a:spcBef>
                <a:spcPts val="0"/>
              </a:spcBef>
              <a:spcAft>
                <a:spcPts val="0"/>
              </a:spcAft>
              <a:buClr>
                <a:schemeClr val="dk1"/>
              </a:buClr>
              <a:buSzPts val="1800"/>
              <a:buNone/>
              <a:defRPr b="1" sz="1800">
                <a:solidFill>
                  <a:schemeClr val="dk1"/>
                </a:solidFill>
              </a:defRPr>
            </a:lvl7pPr>
            <a:lvl8pPr lvl="7" rtl="0" algn="l">
              <a:lnSpc>
                <a:spcPct val="100000"/>
              </a:lnSpc>
              <a:spcBef>
                <a:spcPts val="0"/>
              </a:spcBef>
              <a:spcAft>
                <a:spcPts val="0"/>
              </a:spcAft>
              <a:buClr>
                <a:schemeClr val="dk1"/>
              </a:buClr>
              <a:buSzPts val="1800"/>
              <a:buNone/>
              <a:defRPr b="1" sz="1800">
                <a:solidFill>
                  <a:schemeClr val="dk1"/>
                </a:solidFill>
              </a:defRPr>
            </a:lvl8pPr>
            <a:lvl9pPr lvl="8" rtl="0" algn="l">
              <a:lnSpc>
                <a:spcPct val="100000"/>
              </a:lnSpc>
              <a:spcBef>
                <a:spcPts val="0"/>
              </a:spcBef>
              <a:spcAft>
                <a:spcPts val="0"/>
              </a:spcAft>
              <a:buClr>
                <a:schemeClr val="dk1"/>
              </a:buClr>
              <a:buSzPts val="1800"/>
              <a:buNone/>
              <a:defRPr b="1" sz="1800">
                <a:solidFill>
                  <a:schemeClr val="dk1"/>
                </a:solidFill>
              </a:defRPr>
            </a:lvl9pPr>
          </a:lstStyle>
          <a:p/>
        </p:txBody>
      </p:sp>
      <p:sp>
        <p:nvSpPr>
          <p:cNvPr id="54" name="Google Shape;54;p13"/>
          <p:cNvSpPr txBox="1"/>
          <p:nvPr>
            <p:ph idx="1" type="body"/>
          </p:nvPr>
        </p:nvSpPr>
        <p:spPr>
          <a:xfrm>
            <a:off x="304800" y="1554150"/>
            <a:ext cx="2089800" cy="33105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0"/>
              </a:spcBef>
              <a:spcAft>
                <a:spcPts val="0"/>
              </a:spcAft>
              <a:buClr>
                <a:schemeClr val="dk2"/>
              </a:buClr>
              <a:buSzPts val="1200"/>
              <a:buChar char="○"/>
              <a:defRPr sz="1200">
                <a:solidFill>
                  <a:schemeClr val="dk2"/>
                </a:solidFill>
              </a:defRPr>
            </a:lvl2pPr>
            <a:lvl3pPr indent="-304800" lvl="2" marL="1371600" rtl="0" algn="l">
              <a:lnSpc>
                <a:spcPct val="115000"/>
              </a:lnSpc>
              <a:spcBef>
                <a:spcPts val="0"/>
              </a:spcBef>
              <a:spcAft>
                <a:spcPts val="0"/>
              </a:spcAft>
              <a:buClr>
                <a:schemeClr val="dk2"/>
              </a:buClr>
              <a:buSzPts val="1200"/>
              <a:buChar char="■"/>
              <a:defRPr sz="1200">
                <a:solidFill>
                  <a:schemeClr val="dk2"/>
                </a:solidFill>
              </a:defRPr>
            </a:lvl3pPr>
            <a:lvl4pPr indent="-304800" lvl="3" marL="1828800" rtl="0" algn="l">
              <a:lnSpc>
                <a:spcPct val="115000"/>
              </a:lnSpc>
              <a:spcBef>
                <a:spcPts val="0"/>
              </a:spcBef>
              <a:spcAft>
                <a:spcPts val="0"/>
              </a:spcAft>
              <a:buClr>
                <a:schemeClr val="dk2"/>
              </a:buClr>
              <a:buSzPts val="1200"/>
              <a:buChar char="●"/>
              <a:defRPr sz="1200">
                <a:solidFill>
                  <a:schemeClr val="dk2"/>
                </a:solidFill>
              </a:defRPr>
            </a:lvl4pPr>
            <a:lvl5pPr indent="-304800" lvl="4" marL="2286000" rtl="0" algn="l">
              <a:lnSpc>
                <a:spcPct val="115000"/>
              </a:lnSpc>
              <a:spcBef>
                <a:spcPts val="0"/>
              </a:spcBef>
              <a:spcAft>
                <a:spcPts val="0"/>
              </a:spcAft>
              <a:buClr>
                <a:schemeClr val="dk2"/>
              </a:buClr>
              <a:buSzPts val="1200"/>
              <a:buChar char="○"/>
              <a:defRPr sz="1200">
                <a:solidFill>
                  <a:schemeClr val="dk2"/>
                </a:solidFill>
              </a:defRPr>
            </a:lvl5pPr>
            <a:lvl6pPr indent="-304800" lvl="5" marL="2743200" rtl="0" algn="l">
              <a:lnSpc>
                <a:spcPct val="115000"/>
              </a:lnSpc>
              <a:spcBef>
                <a:spcPts val="0"/>
              </a:spcBef>
              <a:spcAft>
                <a:spcPts val="0"/>
              </a:spcAft>
              <a:buClr>
                <a:schemeClr val="dk2"/>
              </a:buClr>
              <a:buSzPts val="1200"/>
              <a:buChar char="■"/>
              <a:defRPr sz="1200">
                <a:solidFill>
                  <a:schemeClr val="dk2"/>
                </a:solidFill>
              </a:defRPr>
            </a:lvl6pPr>
            <a:lvl7pPr indent="-304800" lvl="6" marL="3200400" rtl="0" algn="l">
              <a:lnSpc>
                <a:spcPct val="115000"/>
              </a:lnSpc>
              <a:spcBef>
                <a:spcPts val="0"/>
              </a:spcBef>
              <a:spcAft>
                <a:spcPts val="0"/>
              </a:spcAft>
              <a:buClr>
                <a:schemeClr val="dk2"/>
              </a:buClr>
              <a:buSzPts val="1200"/>
              <a:buChar char="●"/>
              <a:defRPr sz="1200">
                <a:solidFill>
                  <a:schemeClr val="dk2"/>
                </a:solidFill>
              </a:defRPr>
            </a:lvl7pPr>
            <a:lvl8pPr indent="-304800" lvl="7" marL="3657600" rtl="0" algn="l">
              <a:lnSpc>
                <a:spcPct val="115000"/>
              </a:lnSpc>
              <a:spcBef>
                <a:spcPts val="0"/>
              </a:spcBef>
              <a:spcAft>
                <a:spcPts val="0"/>
              </a:spcAft>
              <a:buClr>
                <a:schemeClr val="dk2"/>
              </a:buClr>
              <a:buSzPts val="1200"/>
              <a:buChar char="○"/>
              <a:defRPr sz="1200">
                <a:solidFill>
                  <a:schemeClr val="dk2"/>
                </a:solidFill>
              </a:defRPr>
            </a:lvl8pPr>
            <a:lvl9pPr indent="-304800" lvl="8" marL="4114800" rtl="0" algn="l">
              <a:lnSpc>
                <a:spcPct val="115000"/>
              </a:lnSpc>
              <a:spcBef>
                <a:spcPts val="0"/>
              </a:spcBef>
              <a:spcAft>
                <a:spcPts val="0"/>
              </a:spcAft>
              <a:buClr>
                <a:schemeClr val="dk2"/>
              </a:buClr>
              <a:buSzPts val="1200"/>
              <a:buChar char="■"/>
              <a:defRPr sz="1200">
                <a:solidFill>
                  <a:schemeClr val="dk2"/>
                </a:solidFill>
              </a:defRPr>
            </a:lvl9pPr>
          </a:lstStyle>
          <a:p/>
        </p:txBody>
      </p:sp>
      <p:sp>
        <p:nvSpPr>
          <p:cNvPr id="55" name="Google Shape;5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56"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txBox="1"/>
          <p:nvPr>
            <p:ph type="title"/>
          </p:nvPr>
        </p:nvSpPr>
        <p:spPr>
          <a:xfrm>
            <a:off x="311700" y="2540450"/>
            <a:ext cx="3119700" cy="20364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1"/>
              </a:buClr>
              <a:buSzPts val="2800"/>
              <a:buNone/>
              <a:defRPr b="1" sz="2800">
                <a:solidFill>
                  <a:schemeClr val="dk1"/>
                </a:solidFill>
              </a:defRPr>
            </a:lvl1pPr>
            <a:lvl2pPr lvl="1" rtl="0" algn="l">
              <a:lnSpc>
                <a:spcPct val="100000"/>
              </a:lnSpc>
              <a:spcBef>
                <a:spcPts val="0"/>
              </a:spcBef>
              <a:spcAft>
                <a:spcPts val="0"/>
              </a:spcAft>
              <a:buClr>
                <a:schemeClr val="dk1"/>
              </a:buClr>
              <a:buSzPts val="2800"/>
              <a:buNone/>
              <a:defRPr b="1" sz="2800">
                <a:solidFill>
                  <a:schemeClr val="dk1"/>
                </a:solidFill>
              </a:defRPr>
            </a:lvl2pPr>
            <a:lvl3pPr lvl="2" rtl="0" algn="l">
              <a:lnSpc>
                <a:spcPct val="100000"/>
              </a:lnSpc>
              <a:spcBef>
                <a:spcPts val="0"/>
              </a:spcBef>
              <a:spcAft>
                <a:spcPts val="0"/>
              </a:spcAft>
              <a:buClr>
                <a:schemeClr val="dk1"/>
              </a:buClr>
              <a:buSzPts val="2800"/>
              <a:buNone/>
              <a:defRPr b="1" sz="2800">
                <a:solidFill>
                  <a:schemeClr val="dk1"/>
                </a:solidFill>
              </a:defRPr>
            </a:lvl3pPr>
            <a:lvl4pPr lvl="3" rtl="0" algn="l">
              <a:lnSpc>
                <a:spcPct val="100000"/>
              </a:lnSpc>
              <a:spcBef>
                <a:spcPts val="0"/>
              </a:spcBef>
              <a:spcAft>
                <a:spcPts val="0"/>
              </a:spcAft>
              <a:buClr>
                <a:schemeClr val="dk1"/>
              </a:buClr>
              <a:buSzPts val="2800"/>
              <a:buNone/>
              <a:defRPr b="1" sz="2800">
                <a:solidFill>
                  <a:schemeClr val="dk1"/>
                </a:solidFill>
              </a:defRPr>
            </a:lvl4pPr>
            <a:lvl5pPr lvl="4" rtl="0" algn="l">
              <a:lnSpc>
                <a:spcPct val="100000"/>
              </a:lnSpc>
              <a:spcBef>
                <a:spcPts val="0"/>
              </a:spcBef>
              <a:spcAft>
                <a:spcPts val="0"/>
              </a:spcAft>
              <a:buClr>
                <a:schemeClr val="dk1"/>
              </a:buClr>
              <a:buSzPts val="2800"/>
              <a:buNone/>
              <a:defRPr b="1" sz="2800">
                <a:solidFill>
                  <a:schemeClr val="dk1"/>
                </a:solidFill>
              </a:defRPr>
            </a:lvl5pPr>
            <a:lvl6pPr lvl="5" rtl="0" algn="l">
              <a:lnSpc>
                <a:spcPct val="100000"/>
              </a:lnSpc>
              <a:spcBef>
                <a:spcPts val="0"/>
              </a:spcBef>
              <a:spcAft>
                <a:spcPts val="0"/>
              </a:spcAft>
              <a:buClr>
                <a:schemeClr val="dk1"/>
              </a:buClr>
              <a:buSzPts val="2800"/>
              <a:buNone/>
              <a:defRPr b="1" sz="2800">
                <a:solidFill>
                  <a:schemeClr val="dk1"/>
                </a:solidFill>
              </a:defRPr>
            </a:lvl6pPr>
            <a:lvl7pPr lvl="6" rtl="0" algn="l">
              <a:lnSpc>
                <a:spcPct val="100000"/>
              </a:lnSpc>
              <a:spcBef>
                <a:spcPts val="0"/>
              </a:spcBef>
              <a:spcAft>
                <a:spcPts val="0"/>
              </a:spcAft>
              <a:buClr>
                <a:schemeClr val="dk1"/>
              </a:buClr>
              <a:buSzPts val="2800"/>
              <a:buNone/>
              <a:defRPr b="1" sz="2800">
                <a:solidFill>
                  <a:schemeClr val="dk1"/>
                </a:solidFill>
              </a:defRPr>
            </a:lvl7pPr>
            <a:lvl8pPr lvl="7" rtl="0" algn="l">
              <a:lnSpc>
                <a:spcPct val="100000"/>
              </a:lnSpc>
              <a:spcBef>
                <a:spcPts val="0"/>
              </a:spcBef>
              <a:spcAft>
                <a:spcPts val="0"/>
              </a:spcAft>
              <a:buClr>
                <a:schemeClr val="dk1"/>
              </a:buClr>
              <a:buSzPts val="2800"/>
              <a:buNone/>
              <a:defRPr b="1" sz="2800">
                <a:solidFill>
                  <a:schemeClr val="dk1"/>
                </a:solidFill>
              </a:defRPr>
            </a:lvl8pPr>
            <a:lvl9pPr lvl="8" rtl="0" algn="l">
              <a:lnSpc>
                <a:spcPct val="100000"/>
              </a:lnSpc>
              <a:spcBef>
                <a:spcPts val="0"/>
              </a:spcBef>
              <a:spcAft>
                <a:spcPts val="0"/>
              </a:spcAft>
              <a:buClr>
                <a:schemeClr val="dk1"/>
              </a:buClr>
              <a:buSzPts val="2800"/>
              <a:buNone/>
              <a:defRPr b="1" sz="2800">
                <a:solidFill>
                  <a:schemeClr val="dk1"/>
                </a:solidFill>
              </a:defRPr>
            </a:lvl9pPr>
          </a:lstStyle>
          <a:p/>
        </p:txBody>
      </p:sp>
      <p:sp>
        <p:nvSpPr>
          <p:cNvPr id="59" name="Google Shape;59;p14"/>
          <p:cNvSpPr txBox="1"/>
          <p:nvPr>
            <p:ph idx="1" type="body"/>
          </p:nvPr>
        </p:nvSpPr>
        <p:spPr>
          <a:xfrm>
            <a:off x="3529200" y="2540450"/>
            <a:ext cx="5295300" cy="2036400"/>
          </a:xfrm>
          <a:prstGeom prst="rect">
            <a:avLst/>
          </a:prstGeom>
          <a:noFill/>
        </p:spPr>
        <p:txBody>
          <a:bodyPr anchorCtr="0" anchor="t" bIns="91425" lIns="91425" spcFirstLastPara="1" rIns="91425" wrap="square" tIns="91425">
            <a:norm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0"/>
              </a:spcBef>
              <a:spcAft>
                <a:spcPts val="0"/>
              </a:spcAft>
              <a:buClr>
                <a:schemeClr val="dk2"/>
              </a:buClr>
              <a:buSzPts val="1400"/>
              <a:buChar char="○"/>
              <a:defRPr sz="1400">
                <a:solidFill>
                  <a:schemeClr val="dk2"/>
                </a:solidFill>
              </a:defRPr>
            </a:lvl2pPr>
            <a:lvl3pPr indent="-317500" lvl="2" marL="1371600" rtl="0" algn="l">
              <a:lnSpc>
                <a:spcPct val="115000"/>
              </a:lnSpc>
              <a:spcBef>
                <a:spcPts val="0"/>
              </a:spcBef>
              <a:spcAft>
                <a:spcPts val="0"/>
              </a:spcAft>
              <a:buClr>
                <a:schemeClr val="dk2"/>
              </a:buClr>
              <a:buSzPts val="14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60" name="Google Shape;60;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1.pn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31.png"/><Relationship Id="rId5" Type="http://schemas.openxmlformats.org/officeDocument/2006/relationships/image" Target="../media/image20.png"/><Relationship Id="rId6" Type="http://schemas.openxmlformats.org/officeDocument/2006/relationships/image" Target="../media/image29.png"/><Relationship Id="rId7" Type="http://schemas.openxmlformats.org/officeDocument/2006/relationships/image" Target="../media/image25.png"/></Relationships>
</file>

<file path=ppt/slides/_rels/slide19.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32.png"/><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36.png"/><Relationship Id="rId8"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40.jpg"/><Relationship Id="rId4" Type="http://schemas.openxmlformats.org/officeDocument/2006/relationships/image" Target="../media/image33.jpg"/><Relationship Id="rId9" Type="http://schemas.openxmlformats.org/officeDocument/2006/relationships/image" Target="../media/image47.png"/><Relationship Id="rId5" Type="http://schemas.openxmlformats.org/officeDocument/2006/relationships/image" Target="../media/image38.png"/><Relationship Id="rId6" Type="http://schemas.openxmlformats.org/officeDocument/2006/relationships/image" Target="../media/image48.png"/><Relationship Id="rId7" Type="http://schemas.openxmlformats.org/officeDocument/2006/relationships/image" Target="../media/image46.png"/><Relationship Id="rId8"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6.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nvSpPr>
        <p:spPr>
          <a:xfrm>
            <a:off x="4301150" y="2753150"/>
            <a:ext cx="473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6" name="Google Shape;66;p15"/>
          <p:cNvPicPr preferRelativeResize="0"/>
          <p:nvPr/>
        </p:nvPicPr>
        <p:blipFill>
          <a:blip r:embed="rId3">
            <a:alphaModFix amt="52999"/>
          </a:blip>
          <a:stretch>
            <a:fillRect/>
          </a:stretch>
        </p:blipFill>
        <p:spPr>
          <a:xfrm>
            <a:off x="0" y="-27337"/>
            <a:ext cx="9144000" cy="5198175"/>
          </a:xfrm>
          <a:prstGeom prst="rect">
            <a:avLst/>
          </a:prstGeom>
          <a:noFill/>
          <a:ln>
            <a:noFill/>
          </a:ln>
        </p:spPr>
      </p:pic>
      <p:sp>
        <p:nvSpPr>
          <p:cNvPr id="67" name="Google Shape;67;p15"/>
          <p:cNvSpPr txBox="1"/>
          <p:nvPr/>
        </p:nvSpPr>
        <p:spPr>
          <a:xfrm>
            <a:off x="-258400" y="4169450"/>
            <a:ext cx="2566200" cy="785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100">
                <a:solidFill>
                  <a:schemeClr val="lt1"/>
                </a:solidFill>
                <a:latin typeface="Alexandria Medium"/>
                <a:ea typeface="Alexandria Medium"/>
                <a:cs typeface="Alexandria Medium"/>
                <a:sym typeface="Alexandria Medium"/>
              </a:rPr>
              <a:t>الملف التعريفي</a:t>
            </a:r>
            <a:r>
              <a:rPr lang="en-GB">
                <a:solidFill>
                  <a:schemeClr val="lt1"/>
                </a:solidFill>
              </a:rPr>
              <a:t> </a:t>
            </a:r>
            <a:endParaRPr>
              <a:solidFill>
                <a:schemeClr val="lt1"/>
              </a:solidFill>
            </a:endParaRPr>
          </a:p>
          <a:p>
            <a:pPr indent="0" lvl="0" marL="0" rtl="0" algn="r">
              <a:spcBef>
                <a:spcPts val="0"/>
              </a:spcBef>
              <a:spcAft>
                <a:spcPts val="0"/>
              </a:spcAft>
              <a:buNone/>
            </a:pPr>
            <a:r>
              <a:rPr lang="en-GB" sz="1800">
                <a:solidFill>
                  <a:schemeClr val="lt1"/>
                </a:solidFill>
                <a:latin typeface="Alexandria Medium"/>
                <a:ea typeface="Alexandria Medium"/>
                <a:cs typeface="Alexandria Medium"/>
                <a:sym typeface="Alexandria Medium"/>
              </a:rPr>
              <a:t>2023</a:t>
            </a:r>
            <a:endParaRPr sz="2300">
              <a:solidFill>
                <a:schemeClr val="lt1"/>
              </a:solidFill>
              <a:latin typeface="Alexandria Medium"/>
              <a:ea typeface="Alexandria Medium"/>
              <a:cs typeface="Alexandria Medium"/>
              <a:sym typeface="Alexandria Medium"/>
            </a:endParaRPr>
          </a:p>
        </p:txBody>
      </p:sp>
      <p:pic>
        <p:nvPicPr>
          <p:cNvPr id="68" name="Google Shape;68;p15"/>
          <p:cNvPicPr preferRelativeResize="0"/>
          <p:nvPr/>
        </p:nvPicPr>
        <p:blipFill>
          <a:blip r:embed="rId4">
            <a:alphaModFix/>
          </a:blip>
          <a:stretch>
            <a:fillRect/>
          </a:stretch>
        </p:blipFill>
        <p:spPr>
          <a:xfrm>
            <a:off x="-78900" y="-27325"/>
            <a:ext cx="2566050" cy="1925675"/>
          </a:xfrm>
          <a:prstGeom prst="rect">
            <a:avLst/>
          </a:prstGeom>
          <a:noFill/>
          <a:ln>
            <a:noFill/>
          </a:ln>
        </p:spPr>
      </p:pic>
      <p:sp>
        <p:nvSpPr>
          <p:cNvPr id="69" name="Google Shape;69;p15"/>
          <p:cNvSpPr txBox="1"/>
          <p:nvPr/>
        </p:nvSpPr>
        <p:spPr>
          <a:xfrm>
            <a:off x="4754600" y="1648350"/>
            <a:ext cx="42117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400">
                <a:solidFill>
                  <a:srgbClr val="010C80"/>
                </a:solidFill>
                <a:latin typeface="Alexandria"/>
                <a:ea typeface="Alexandria"/>
                <a:cs typeface="Alexandria"/>
                <a:sym typeface="Alexandria"/>
              </a:rPr>
              <a:t>معهد مهارات المستقبل للتدريب </a:t>
            </a:r>
            <a:endParaRPr sz="3000">
              <a:solidFill>
                <a:srgbClr val="010C80"/>
              </a:solidFill>
              <a:latin typeface="Alexandria"/>
              <a:ea typeface="Alexandria"/>
              <a:cs typeface="Alexandria"/>
              <a:sym typeface="Alexandria"/>
            </a:endParaRPr>
          </a:p>
        </p:txBody>
      </p:sp>
      <p:sp>
        <p:nvSpPr>
          <p:cNvPr id="70" name="Google Shape;70;p15"/>
          <p:cNvSpPr txBox="1"/>
          <p:nvPr/>
        </p:nvSpPr>
        <p:spPr>
          <a:xfrm>
            <a:off x="4369400" y="2491538"/>
            <a:ext cx="4596900" cy="661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lang="en-GB" sz="3100">
                <a:solidFill>
                  <a:schemeClr val="lt1"/>
                </a:solidFill>
                <a:latin typeface="Mirza"/>
                <a:ea typeface="Mirza"/>
                <a:cs typeface="Mirza"/>
                <a:sym typeface="Mirza"/>
              </a:rPr>
              <a:t>نصنع فرصا للمستقبل</a:t>
            </a:r>
            <a:r>
              <a:rPr lang="en-GB" sz="1800">
                <a:latin typeface="Lalezar"/>
                <a:ea typeface="Lalezar"/>
                <a:cs typeface="Lalezar"/>
                <a:sym typeface="Lalezar"/>
              </a:rPr>
              <a:t> </a:t>
            </a:r>
            <a:endParaRPr sz="1800">
              <a:latin typeface="Lalezar"/>
              <a:ea typeface="Lalezar"/>
              <a:cs typeface="Lalezar"/>
              <a:sym typeface="Lalez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3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4"/>
          <p:cNvPicPr preferRelativeResize="0"/>
          <p:nvPr/>
        </p:nvPicPr>
        <p:blipFill>
          <a:blip r:embed="rId3">
            <a:alphaModFix amt="39000"/>
          </a:blip>
          <a:stretch>
            <a:fillRect/>
          </a:stretch>
        </p:blipFill>
        <p:spPr>
          <a:xfrm>
            <a:off x="0" y="0"/>
            <a:ext cx="9144003" cy="5143500"/>
          </a:xfrm>
          <a:prstGeom prst="rect">
            <a:avLst/>
          </a:prstGeom>
          <a:noFill/>
          <a:ln>
            <a:noFill/>
          </a:ln>
        </p:spPr>
      </p:pic>
      <p:sp>
        <p:nvSpPr>
          <p:cNvPr id="152" name="Google Shape;152;p24"/>
          <p:cNvSpPr txBox="1"/>
          <p:nvPr/>
        </p:nvSpPr>
        <p:spPr>
          <a:xfrm>
            <a:off x="6194950" y="277175"/>
            <a:ext cx="2350500" cy="523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800">
                <a:solidFill>
                  <a:srgbClr val="010C80"/>
                </a:solidFill>
                <a:latin typeface="Alexandria"/>
                <a:ea typeface="Alexandria"/>
                <a:cs typeface="Alexandria"/>
                <a:sym typeface="Alexandria"/>
              </a:rPr>
              <a:t>مجالات </a:t>
            </a:r>
            <a:r>
              <a:rPr lang="en-GB" sz="2200">
                <a:solidFill>
                  <a:srgbClr val="010C80"/>
                </a:solidFill>
                <a:latin typeface="Alexandria"/>
                <a:ea typeface="Alexandria"/>
                <a:cs typeface="Alexandria"/>
                <a:sym typeface="Alexandria"/>
              </a:rPr>
              <a:t>التدريب</a:t>
            </a:r>
            <a:endParaRPr sz="2400">
              <a:solidFill>
                <a:srgbClr val="010C80"/>
              </a:solidFill>
              <a:latin typeface="Alexandria"/>
              <a:ea typeface="Alexandria"/>
              <a:cs typeface="Alexandria"/>
              <a:sym typeface="Alexandria"/>
            </a:endParaRPr>
          </a:p>
        </p:txBody>
      </p:sp>
      <p:cxnSp>
        <p:nvCxnSpPr>
          <p:cNvPr id="153" name="Google Shape;153;p24"/>
          <p:cNvCxnSpPr/>
          <p:nvPr/>
        </p:nvCxnSpPr>
        <p:spPr>
          <a:xfrm rot="5400000">
            <a:off x="5130700" y="1637975"/>
            <a:ext cx="1352400" cy="1220400"/>
          </a:xfrm>
          <a:prstGeom prst="bentConnector3">
            <a:avLst>
              <a:gd fmla="val 50000" name="adj1"/>
            </a:avLst>
          </a:prstGeom>
          <a:noFill/>
          <a:ln cap="flat" cmpd="sng" w="114300">
            <a:solidFill>
              <a:srgbClr val="010C80"/>
            </a:solidFill>
            <a:prstDash val="solid"/>
            <a:round/>
            <a:headEnd len="med" w="med" type="none"/>
            <a:tailEnd len="med" w="med" type="none"/>
          </a:ln>
        </p:spPr>
      </p:cxnSp>
      <p:cxnSp>
        <p:nvCxnSpPr>
          <p:cNvPr id="154" name="Google Shape;154;p24"/>
          <p:cNvCxnSpPr/>
          <p:nvPr/>
        </p:nvCxnSpPr>
        <p:spPr>
          <a:xfrm flipH="1">
            <a:off x="2921725" y="2881225"/>
            <a:ext cx="2287500" cy="846600"/>
          </a:xfrm>
          <a:prstGeom prst="bentConnector3">
            <a:avLst>
              <a:gd fmla="val 50000" name="adj1"/>
            </a:avLst>
          </a:prstGeom>
          <a:noFill/>
          <a:ln cap="flat" cmpd="sng" w="114300">
            <a:solidFill>
              <a:srgbClr val="010C80"/>
            </a:solidFill>
            <a:prstDash val="solid"/>
            <a:round/>
            <a:headEnd len="med" w="med" type="none"/>
            <a:tailEnd len="med" w="med" type="none"/>
          </a:ln>
        </p:spPr>
      </p:cxnSp>
      <p:cxnSp>
        <p:nvCxnSpPr>
          <p:cNvPr id="155" name="Google Shape;155;p24"/>
          <p:cNvCxnSpPr/>
          <p:nvPr/>
        </p:nvCxnSpPr>
        <p:spPr>
          <a:xfrm>
            <a:off x="6346600" y="1571975"/>
            <a:ext cx="1061700" cy="300"/>
          </a:xfrm>
          <a:prstGeom prst="straightConnector1">
            <a:avLst/>
          </a:prstGeom>
          <a:noFill/>
          <a:ln cap="flat" cmpd="sng" w="114300">
            <a:solidFill>
              <a:srgbClr val="010C80"/>
            </a:solidFill>
            <a:prstDash val="solid"/>
            <a:round/>
            <a:headEnd len="med" w="med" type="none"/>
            <a:tailEnd len="med" w="med" type="none"/>
          </a:ln>
        </p:spPr>
      </p:cxnSp>
      <p:sp>
        <p:nvSpPr>
          <p:cNvPr id="156" name="Google Shape;156;p24"/>
          <p:cNvSpPr txBox="1"/>
          <p:nvPr/>
        </p:nvSpPr>
        <p:spPr>
          <a:xfrm>
            <a:off x="5841100" y="986063"/>
            <a:ext cx="20727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600">
                <a:latin typeface="Alexandria"/>
                <a:ea typeface="Alexandria"/>
                <a:cs typeface="Alexandria"/>
                <a:sym typeface="Alexandria"/>
              </a:rPr>
              <a:t>برامج القيادة العليا</a:t>
            </a:r>
            <a:endParaRPr sz="1600">
              <a:latin typeface="Alexandria"/>
              <a:ea typeface="Alexandria"/>
              <a:cs typeface="Alexandria"/>
              <a:sym typeface="Alexandria"/>
            </a:endParaRPr>
          </a:p>
        </p:txBody>
      </p:sp>
      <p:sp>
        <p:nvSpPr>
          <p:cNvPr id="157" name="Google Shape;157;p24"/>
          <p:cNvSpPr txBox="1"/>
          <p:nvPr/>
        </p:nvSpPr>
        <p:spPr>
          <a:xfrm>
            <a:off x="4418250" y="1625250"/>
            <a:ext cx="18525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600">
                <a:latin typeface="Alexandria"/>
                <a:ea typeface="Alexandria"/>
                <a:cs typeface="Alexandria"/>
                <a:sym typeface="Alexandria"/>
              </a:rPr>
              <a:t>برامج كبار المديرين</a:t>
            </a:r>
            <a:endParaRPr sz="1600">
              <a:latin typeface="Alexandria"/>
              <a:ea typeface="Alexandria"/>
              <a:cs typeface="Alexandria"/>
              <a:sym typeface="Alexandria"/>
            </a:endParaRPr>
          </a:p>
        </p:txBody>
      </p:sp>
      <p:sp>
        <p:nvSpPr>
          <p:cNvPr id="158" name="Google Shape;158;p24"/>
          <p:cNvSpPr txBox="1"/>
          <p:nvPr/>
        </p:nvSpPr>
        <p:spPr>
          <a:xfrm>
            <a:off x="3139225" y="2130238"/>
            <a:ext cx="1852500" cy="677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600">
                <a:latin typeface="Alexandria"/>
                <a:ea typeface="Alexandria"/>
                <a:cs typeface="Alexandria"/>
                <a:sym typeface="Alexandria"/>
              </a:rPr>
              <a:t>برامج القيادات الوسطى</a:t>
            </a:r>
            <a:endParaRPr sz="1600">
              <a:latin typeface="Alexandria"/>
              <a:ea typeface="Alexandria"/>
              <a:cs typeface="Alexandria"/>
              <a:sym typeface="Alexandria"/>
            </a:endParaRPr>
          </a:p>
        </p:txBody>
      </p:sp>
      <p:sp>
        <p:nvSpPr>
          <p:cNvPr id="159" name="Google Shape;159;p24"/>
          <p:cNvSpPr txBox="1"/>
          <p:nvPr/>
        </p:nvSpPr>
        <p:spPr>
          <a:xfrm>
            <a:off x="2315225" y="3077363"/>
            <a:ext cx="16935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600">
                <a:latin typeface="Alexandria"/>
                <a:ea typeface="Alexandria"/>
                <a:cs typeface="Alexandria"/>
                <a:sym typeface="Alexandria"/>
              </a:rPr>
              <a:t>برامج المشرفين</a:t>
            </a:r>
            <a:endParaRPr sz="1600">
              <a:latin typeface="Alexandria"/>
              <a:ea typeface="Alexandria"/>
              <a:cs typeface="Alexandria"/>
              <a:sym typeface="Alexandria"/>
            </a:endParaRPr>
          </a:p>
        </p:txBody>
      </p:sp>
      <p:cxnSp>
        <p:nvCxnSpPr>
          <p:cNvPr id="160" name="Google Shape;160;p24"/>
          <p:cNvCxnSpPr/>
          <p:nvPr/>
        </p:nvCxnSpPr>
        <p:spPr>
          <a:xfrm rot="5400000">
            <a:off x="1727550" y="3886050"/>
            <a:ext cx="1365000" cy="1149900"/>
          </a:xfrm>
          <a:prstGeom prst="bentConnector3">
            <a:avLst>
              <a:gd fmla="val 50000" name="adj1"/>
            </a:avLst>
          </a:prstGeom>
          <a:noFill/>
          <a:ln cap="flat" cmpd="sng" w="114300">
            <a:solidFill>
              <a:srgbClr val="010C80"/>
            </a:solidFill>
            <a:prstDash val="solid"/>
            <a:round/>
            <a:headEnd len="med" w="med" type="none"/>
            <a:tailEnd len="med" w="med" type="none"/>
          </a:ln>
        </p:spPr>
      </p:cxnSp>
      <p:sp>
        <p:nvSpPr>
          <p:cNvPr id="161" name="Google Shape;161;p24"/>
          <p:cNvSpPr txBox="1"/>
          <p:nvPr/>
        </p:nvSpPr>
        <p:spPr>
          <a:xfrm>
            <a:off x="993625" y="3648600"/>
            <a:ext cx="1852500" cy="677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600">
                <a:latin typeface="Alexandria"/>
                <a:ea typeface="Alexandria"/>
                <a:cs typeface="Alexandria"/>
                <a:sym typeface="Alexandria"/>
              </a:rPr>
              <a:t>ب</a:t>
            </a:r>
            <a:r>
              <a:rPr lang="en-GB" sz="1600">
                <a:latin typeface="Alexandria"/>
                <a:ea typeface="Alexandria"/>
                <a:cs typeface="Alexandria"/>
                <a:sym typeface="Alexandria"/>
              </a:rPr>
              <a:t>رامج العمال والفنيين</a:t>
            </a:r>
            <a:endParaRPr sz="1600">
              <a:latin typeface="Alexandria"/>
              <a:ea typeface="Alexandria"/>
              <a:cs typeface="Alexandria"/>
              <a:sym typeface="Alexandria"/>
            </a:endParaRPr>
          </a:p>
        </p:txBody>
      </p:sp>
      <p:sp>
        <p:nvSpPr>
          <p:cNvPr id="162" name="Google Shape;162;p24"/>
          <p:cNvSpPr txBox="1"/>
          <p:nvPr/>
        </p:nvSpPr>
        <p:spPr>
          <a:xfrm>
            <a:off x="4324575" y="3162900"/>
            <a:ext cx="4650600" cy="10158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GB" sz="1800">
                <a:latin typeface="Alexandria"/>
                <a:ea typeface="Alexandria"/>
                <a:cs typeface="Alexandria"/>
                <a:sym typeface="Alexandria"/>
              </a:rPr>
              <a:t>نقدم برامج تتناسب مع جميع فئات ومجالات التدريب و </a:t>
            </a:r>
            <a:r>
              <a:rPr lang="en-GB" sz="1800">
                <a:latin typeface="Alexandria"/>
                <a:ea typeface="Alexandria"/>
                <a:cs typeface="Alexandria"/>
                <a:sym typeface="Alexandria"/>
              </a:rPr>
              <a:t>تلبي احتياجات ومتطلبات جميع المواقع الوظيفية.</a:t>
            </a:r>
            <a:r>
              <a:rPr lang="en-GB">
                <a:latin typeface="Alexandria"/>
                <a:ea typeface="Alexandria"/>
                <a:cs typeface="Alexandria"/>
                <a:sym typeface="Alexandria"/>
              </a:rPr>
              <a:t>  </a:t>
            </a:r>
            <a:endParaRPr>
              <a:latin typeface="Alexandria"/>
              <a:ea typeface="Alexandria"/>
              <a:cs typeface="Alexandria"/>
              <a:sym typeface="Alexandria"/>
            </a:endParaRPr>
          </a:p>
        </p:txBody>
      </p:sp>
      <p:pic>
        <p:nvPicPr>
          <p:cNvPr id="163" name="Google Shape;163;p24"/>
          <p:cNvPicPr preferRelativeResize="0"/>
          <p:nvPr/>
        </p:nvPicPr>
        <p:blipFill>
          <a:blip r:embed="rId4">
            <a:alphaModFix/>
          </a:blip>
          <a:stretch>
            <a:fillRect/>
          </a:stretch>
        </p:blipFill>
        <p:spPr>
          <a:xfrm>
            <a:off x="213741" y="80866"/>
            <a:ext cx="1621350" cy="1216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p:tgtEl>
                                          <p:spTgt spid="1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5"/>
          <p:cNvPicPr preferRelativeResize="0"/>
          <p:nvPr/>
        </p:nvPicPr>
        <p:blipFill>
          <a:blip r:embed="rId3">
            <a:alphaModFix/>
          </a:blip>
          <a:stretch>
            <a:fillRect/>
          </a:stretch>
        </p:blipFill>
        <p:spPr>
          <a:xfrm>
            <a:off x="0" y="-100550"/>
            <a:ext cx="9144003" cy="5244051"/>
          </a:xfrm>
          <a:prstGeom prst="rect">
            <a:avLst/>
          </a:prstGeom>
          <a:noFill/>
          <a:ln>
            <a:noFill/>
          </a:ln>
        </p:spPr>
      </p:pic>
      <p:sp>
        <p:nvSpPr>
          <p:cNvPr id="169" name="Google Shape;169;p25"/>
          <p:cNvSpPr txBox="1"/>
          <p:nvPr/>
        </p:nvSpPr>
        <p:spPr>
          <a:xfrm>
            <a:off x="4872675" y="504400"/>
            <a:ext cx="4074900" cy="8250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2400">
                <a:solidFill>
                  <a:schemeClr val="lt1"/>
                </a:solidFill>
                <a:latin typeface="Alexandria"/>
                <a:ea typeface="Alexandria"/>
                <a:cs typeface="Alexandria"/>
                <a:sym typeface="Alexandria"/>
              </a:rPr>
              <a:t>كيف نصنع الفرصة ؟</a:t>
            </a:r>
            <a:endParaRPr sz="2400">
              <a:solidFill>
                <a:schemeClr val="lt1"/>
              </a:solidFill>
              <a:latin typeface="Alexandria"/>
              <a:ea typeface="Alexandria"/>
              <a:cs typeface="Alexandria"/>
              <a:sym typeface="Alexandria"/>
            </a:endParaRPr>
          </a:p>
          <a:p>
            <a:pPr indent="0" lvl="0" marL="0" rtl="0" algn="l">
              <a:spcBef>
                <a:spcPts val="0"/>
              </a:spcBef>
              <a:spcAft>
                <a:spcPts val="0"/>
              </a:spcAft>
              <a:buNone/>
            </a:pPr>
            <a:r>
              <a:t/>
            </a:r>
            <a:endParaRPr/>
          </a:p>
        </p:txBody>
      </p:sp>
      <p:sp>
        <p:nvSpPr>
          <p:cNvPr id="170" name="Google Shape;170;p25"/>
          <p:cNvSpPr txBox="1"/>
          <p:nvPr/>
        </p:nvSpPr>
        <p:spPr>
          <a:xfrm>
            <a:off x="1788900" y="2291225"/>
            <a:ext cx="7355100" cy="1940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1800">
                <a:solidFill>
                  <a:schemeClr val="lt1"/>
                </a:solidFill>
                <a:latin typeface="Alexandria"/>
                <a:ea typeface="Alexandria"/>
                <a:cs typeface="Alexandria"/>
                <a:sym typeface="Alexandria"/>
              </a:rPr>
              <a:t>في خضم التقدم المتلاحق من حولنا لا يسعنا انتظار الفرصة لنقتنصها نحن نصنع الفرصة !!</a:t>
            </a:r>
            <a:endParaRPr sz="1800">
              <a:solidFill>
                <a:schemeClr val="lt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800">
              <a:solidFill>
                <a:schemeClr val="lt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800">
                <a:solidFill>
                  <a:schemeClr val="lt1"/>
                </a:solidFill>
                <a:latin typeface="Alexandria"/>
                <a:ea typeface="Alexandria"/>
                <a:cs typeface="Alexandria"/>
                <a:sym typeface="Alexandria"/>
              </a:rPr>
              <a:t>وهذا ليس بمحض صدفة ولكنه الطموح نحو الأفضل.</a:t>
            </a:r>
            <a:endParaRPr sz="1800">
              <a:solidFill>
                <a:schemeClr val="lt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500">
              <a:solidFill>
                <a:schemeClr val="dk1"/>
              </a:solidFill>
              <a:latin typeface="Alexandria"/>
              <a:ea typeface="Alexandria"/>
              <a:cs typeface="Alexandria"/>
              <a:sym typeface="Alexandria"/>
            </a:endParaRPr>
          </a:p>
          <a:p>
            <a:pPr indent="0" lvl="0" marL="0" rtl="0" algn="l">
              <a:spcBef>
                <a:spcPts val="0"/>
              </a:spcBef>
              <a:spcAft>
                <a:spcPts val="0"/>
              </a:spcAft>
              <a:buNone/>
            </a:pPr>
            <a:r>
              <a:t/>
            </a:r>
            <a:endParaRPr/>
          </a:p>
        </p:txBody>
      </p:sp>
      <p:pic>
        <p:nvPicPr>
          <p:cNvPr id="171" name="Google Shape;171;p25"/>
          <p:cNvPicPr preferRelativeResize="0"/>
          <p:nvPr/>
        </p:nvPicPr>
        <p:blipFill>
          <a:blip r:embed="rId4">
            <a:alphaModFix/>
          </a:blip>
          <a:stretch>
            <a:fillRect/>
          </a:stretch>
        </p:blipFill>
        <p:spPr>
          <a:xfrm>
            <a:off x="89350" y="-55150"/>
            <a:ext cx="631448" cy="473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1000"/>
                                        <p:tgtEl>
                                          <p:spTgt spid="1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6"/>
          <p:cNvPicPr preferRelativeResize="0"/>
          <p:nvPr/>
        </p:nvPicPr>
        <p:blipFill>
          <a:blip r:embed="rId3">
            <a:alphaModFix/>
          </a:blip>
          <a:stretch>
            <a:fillRect/>
          </a:stretch>
        </p:blipFill>
        <p:spPr>
          <a:xfrm>
            <a:off x="52175" y="0"/>
            <a:ext cx="9091825" cy="5143500"/>
          </a:xfrm>
          <a:prstGeom prst="rect">
            <a:avLst/>
          </a:prstGeom>
          <a:noFill/>
          <a:ln>
            <a:noFill/>
          </a:ln>
        </p:spPr>
      </p:pic>
      <p:sp>
        <p:nvSpPr>
          <p:cNvPr id="177" name="Google Shape;177;p26"/>
          <p:cNvSpPr txBox="1"/>
          <p:nvPr/>
        </p:nvSpPr>
        <p:spPr>
          <a:xfrm>
            <a:off x="3617850" y="566525"/>
            <a:ext cx="5131200" cy="4617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b="1" lang="en-GB" sz="1800">
                <a:solidFill>
                  <a:schemeClr val="lt1"/>
                </a:solidFill>
                <a:latin typeface="Alexandria"/>
                <a:ea typeface="Alexandria"/>
                <a:cs typeface="Alexandria"/>
                <a:sym typeface="Alexandria"/>
              </a:rPr>
              <a:t>نبدأ بـــــ…</a:t>
            </a:r>
            <a:r>
              <a:rPr b="1" lang="en-GB" sz="1800">
                <a:solidFill>
                  <a:srgbClr val="010C80"/>
                </a:solidFill>
                <a:latin typeface="Alexandria"/>
                <a:ea typeface="Alexandria"/>
                <a:cs typeface="Alexandria"/>
                <a:sym typeface="Alexandria"/>
              </a:rPr>
              <a:t>.</a:t>
            </a:r>
            <a:endParaRPr b="1" sz="2300">
              <a:solidFill>
                <a:srgbClr val="010C80"/>
              </a:solidFill>
              <a:latin typeface="Alexandria"/>
              <a:ea typeface="Alexandria"/>
              <a:cs typeface="Alexandria"/>
              <a:sym typeface="Alexandria"/>
            </a:endParaRPr>
          </a:p>
        </p:txBody>
      </p:sp>
      <p:sp>
        <p:nvSpPr>
          <p:cNvPr id="178" name="Google Shape;178;p26"/>
          <p:cNvSpPr txBox="1"/>
          <p:nvPr/>
        </p:nvSpPr>
        <p:spPr>
          <a:xfrm>
            <a:off x="1505775" y="914400"/>
            <a:ext cx="7441800" cy="41706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t/>
            </a:r>
            <a:endParaRPr sz="1500">
              <a:solidFill>
                <a:schemeClr val="dk1"/>
              </a:solidFill>
              <a:latin typeface="Alexandria"/>
              <a:ea typeface="Alexandria"/>
              <a:cs typeface="Alexandria"/>
              <a:sym typeface="Alexandria"/>
            </a:endParaRPr>
          </a:p>
          <a:p>
            <a:pPr indent="0" lvl="0" marL="457200" rtl="1" algn="r">
              <a:lnSpc>
                <a:spcPct val="115000"/>
              </a:lnSpc>
              <a:spcBef>
                <a:spcPts val="0"/>
              </a:spcBef>
              <a:spcAft>
                <a:spcPts val="0"/>
              </a:spcAft>
              <a:buNone/>
            </a:pPr>
            <a:r>
              <a:rPr lang="en-GB" sz="1800">
                <a:solidFill>
                  <a:schemeClr val="lt1"/>
                </a:solidFill>
                <a:latin typeface="Alexandria"/>
                <a:ea typeface="Alexandria"/>
                <a:cs typeface="Alexandria"/>
                <a:sym typeface="Alexandria"/>
              </a:rPr>
              <a:t>تحليل الاحتياج التدريبي TNA</a:t>
            </a:r>
            <a:endParaRPr sz="1800">
              <a:solidFill>
                <a:schemeClr val="lt1"/>
              </a:solidFill>
              <a:latin typeface="Alexandria"/>
              <a:ea typeface="Alexandria"/>
              <a:cs typeface="Alexandria"/>
              <a:sym typeface="Alexandria"/>
            </a:endParaRPr>
          </a:p>
          <a:p>
            <a:pPr indent="0" lvl="0" marL="457200" rtl="1" algn="r">
              <a:lnSpc>
                <a:spcPct val="115000"/>
              </a:lnSpc>
              <a:spcBef>
                <a:spcPts val="0"/>
              </a:spcBef>
              <a:spcAft>
                <a:spcPts val="0"/>
              </a:spcAft>
              <a:buNone/>
            </a:pPr>
            <a:r>
              <a:t/>
            </a:r>
            <a:endParaRPr sz="1800">
              <a:solidFill>
                <a:schemeClr val="lt1"/>
              </a:solidFill>
              <a:latin typeface="Alexandria"/>
              <a:ea typeface="Alexandria"/>
              <a:cs typeface="Alexandria"/>
              <a:sym typeface="Alexandria"/>
            </a:endParaRPr>
          </a:p>
          <a:p>
            <a:pPr indent="0" lvl="0" marL="457200" rtl="1" algn="r">
              <a:lnSpc>
                <a:spcPct val="115000"/>
              </a:lnSpc>
              <a:spcBef>
                <a:spcPts val="0"/>
              </a:spcBef>
              <a:spcAft>
                <a:spcPts val="0"/>
              </a:spcAft>
              <a:buNone/>
            </a:pPr>
            <a:r>
              <a:rPr lang="en-GB" sz="1800">
                <a:solidFill>
                  <a:schemeClr val="lt1"/>
                </a:solidFill>
                <a:latin typeface="Alexandria"/>
                <a:ea typeface="Alexandria"/>
                <a:cs typeface="Alexandria"/>
                <a:sym typeface="Alexandria"/>
              </a:rPr>
              <a:t>تحليل المؤسسة        تحليل الفرد             تحليل العمل</a:t>
            </a:r>
            <a:endParaRPr sz="1800">
              <a:solidFill>
                <a:schemeClr val="lt1"/>
              </a:solidFill>
              <a:latin typeface="Alexandria"/>
              <a:ea typeface="Alexandria"/>
              <a:cs typeface="Alexandria"/>
              <a:sym typeface="Alexandria"/>
            </a:endParaRPr>
          </a:p>
          <a:p>
            <a:pPr indent="0" lvl="0" marL="457200" rtl="1" algn="r">
              <a:lnSpc>
                <a:spcPct val="115000"/>
              </a:lnSpc>
              <a:spcBef>
                <a:spcPts val="0"/>
              </a:spcBef>
              <a:spcAft>
                <a:spcPts val="0"/>
              </a:spcAft>
              <a:buClr>
                <a:schemeClr val="dk1"/>
              </a:buClr>
              <a:buSzPts val="1100"/>
              <a:buFont typeface="Arial"/>
              <a:buNone/>
            </a:pPr>
            <a:r>
              <a:t/>
            </a:r>
            <a:endParaRPr sz="1800">
              <a:solidFill>
                <a:schemeClr val="lt1"/>
              </a:solidFill>
              <a:latin typeface="Alexandria"/>
              <a:ea typeface="Alexandria"/>
              <a:cs typeface="Alexandria"/>
              <a:sym typeface="Alexandria"/>
            </a:endParaRPr>
          </a:p>
          <a:p>
            <a:pPr indent="0" lvl="0" marL="457200" rtl="1" algn="r">
              <a:lnSpc>
                <a:spcPct val="115000"/>
              </a:lnSpc>
              <a:spcBef>
                <a:spcPts val="0"/>
              </a:spcBef>
              <a:spcAft>
                <a:spcPts val="0"/>
              </a:spcAft>
              <a:buClr>
                <a:schemeClr val="dk1"/>
              </a:buClr>
              <a:buSzPts val="1100"/>
              <a:buFont typeface="Arial"/>
              <a:buNone/>
            </a:pPr>
            <a:r>
              <a:rPr lang="en-GB" sz="1800">
                <a:solidFill>
                  <a:schemeClr val="lt1"/>
                </a:solidFill>
                <a:latin typeface="Alexandria"/>
                <a:ea typeface="Alexandria"/>
                <a:cs typeface="Alexandria"/>
                <a:sym typeface="Alexandria"/>
              </a:rPr>
              <a:t>باستخدام </a:t>
            </a:r>
            <a:endParaRPr sz="1800">
              <a:solidFill>
                <a:schemeClr val="lt1"/>
              </a:solidFill>
              <a:latin typeface="Alexandria"/>
              <a:ea typeface="Alexandria"/>
              <a:cs typeface="Alexandria"/>
              <a:sym typeface="Alexandria"/>
            </a:endParaRPr>
          </a:p>
          <a:p>
            <a:pPr indent="-342900" lvl="0" marL="914400" rtl="1" algn="r">
              <a:lnSpc>
                <a:spcPct val="115000"/>
              </a:lnSpc>
              <a:spcBef>
                <a:spcPts val="0"/>
              </a:spcBef>
              <a:spcAft>
                <a:spcPts val="0"/>
              </a:spcAft>
              <a:buClr>
                <a:schemeClr val="lt1"/>
              </a:buClr>
              <a:buSzPts val="1800"/>
              <a:buFont typeface="Alexandria"/>
              <a:buChar char="-"/>
            </a:pPr>
            <a:r>
              <a:rPr lang="en-GB" sz="1800">
                <a:solidFill>
                  <a:schemeClr val="lt1"/>
                </a:solidFill>
                <a:latin typeface="Alexandria"/>
                <a:ea typeface="Alexandria"/>
                <a:cs typeface="Alexandria"/>
                <a:sym typeface="Alexandria"/>
              </a:rPr>
              <a:t>الاستبيانات</a:t>
            </a:r>
            <a:endParaRPr sz="1800">
              <a:solidFill>
                <a:schemeClr val="lt1"/>
              </a:solidFill>
              <a:latin typeface="Alexandria"/>
              <a:ea typeface="Alexandria"/>
              <a:cs typeface="Alexandria"/>
              <a:sym typeface="Alexandria"/>
            </a:endParaRPr>
          </a:p>
          <a:p>
            <a:pPr indent="-342900" lvl="0" marL="914400" rtl="1" algn="r">
              <a:lnSpc>
                <a:spcPct val="115000"/>
              </a:lnSpc>
              <a:spcBef>
                <a:spcPts val="0"/>
              </a:spcBef>
              <a:spcAft>
                <a:spcPts val="0"/>
              </a:spcAft>
              <a:buClr>
                <a:schemeClr val="lt1"/>
              </a:buClr>
              <a:buSzPts val="1800"/>
              <a:buFont typeface="Alexandria"/>
              <a:buChar char="-"/>
            </a:pPr>
            <a:r>
              <a:rPr lang="en-GB" sz="1800">
                <a:solidFill>
                  <a:schemeClr val="lt1"/>
                </a:solidFill>
                <a:latin typeface="Alexandria"/>
                <a:ea typeface="Alexandria"/>
                <a:cs typeface="Alexandria"/>
                <a:sym typeface="Alexandria"/>
              </a:rPr>
              <a:t>ورش العمل </a:t>
            </a:r>
            <a:endParaRPr sz="1800">
              <a:solidFill>
                <a:schemeClr val="lt1"/>
              </a:solidFill>
              <a:latin typeface="Alexandria"/>
              <a:ea typeface="Alexandria"/>
              <a:cs typeface="Alexandria"/>
              <a:sym typeface="Alexandria"/>
            </a:endParaRPr>
          </a:p>
          <a:p>
            <a:pPr indent="-342900" lvl="0" marL="914400" rtl="1" algn="r">
              <a:lnSpc>
                <a:spcPct val="115000"/>
              </a:lnSpc>
              <a:spcBef>
                <a:spcPts val="0"/>
              </a:spcBef>
              <a:spcAft>
                <a:spcPts val="0"/>
              </a:spcAft>
              <a:buClr>
                <a:schemeClr val="lt1"/>
              </a:buClr>
              <a:buSzPts val="1800"/>
              <a:buFont typeface="Alexandria"/>
              <a:buChar char="-"/>
            </a:pPr>
            <a:r>
              <a:rPr lang="en-GB" sz="1800">
                <a:solidFill>
                  <a:schemeClr val="lt1"/>
                </a:solidFill>
                <a:latin typeface="Alexandria"/>
                <a:ea typeface="Alexandria"/>
                <a:cs typeface="Alexandria"/>
                <a:sym typeface="Alexandria"/>
              </a:rPr>
              <a:t>الدراسات المكتبية</a:t>
            </a:r>
            <a:endParaRPr sz="1800">
              <a:solidFill>
                <a:schemeClr val="lt1"/>
              </a:solidFill>
              <a:latin typeface="Alexandria"/>
              <a:ea typeface="Alexandria"/>
              <a:cs typeface="Alexandria"/>
              <a:sym typeface="Alexandria"/>
            </a:endParaRPr>
          </a:p>
          <a:p>
            <a:pPr indent="-342900" lvl="0" marL="914400" rtl="1" algn="r">
              <a:lnSpc>
                <a:spcPct val="115000"/>
              </a:lnSpc>
              <a:spcBef>
                <a:spcPts val="0"/>
              </a:spcBef>
              <a:spcAft>
                <a:spcPts val="0"/>
              </a:spcAft>
              <a:buClr>
                <a:schemeClr val="lt1"/>
              </a:buClr>
              <a:buSzPts val="1800"/>
              <a:buFont typeface="Alexandria"/>
              <a:buChar char="-"/>
            </a:pPr>
            <a:r>
              <a:rPr lang="en-GB" sz="1800">
                <a:solidFill>
                  <a:schemeClr val="lt1"/>
                </a:solidFill>
                <a:latin typeface="Alexandria"/>
                <a:ea typeface="Alexandria"/>
                <a:cs typeface="Alexandria"/>
                <a:sym typeface="Alexandria"/>
              </a:rPr>
              <a:t>المقابلات</a:t>
            </a:r>
            <a:endParaRPr sz="1800">
              <a:solidFill>
                <a:schemeClr val="lt1"/>
              </a:solidFill>
              <a:latin typeface="Alexandria"/>
              <a:ea typeface="Alexandria"/>
              <a:cs typeface="Alexandria"/>
              <a:sym typeface="Alexandria"/>
            </a:endParaRPr>
          </a:p>
          <a:p>
            <a:pPr indent="0" lvl="0" marL="0" rtl="1" algn="r">
              <a:lnSpc>
                <a:spcPct val="115000"/>
              </a:lnSpc>
              <a:spcBef>
                <a:spcPts val="0"/>
              </a:spcBef>
              <a:spcAft>
                <a:spcPts val="0"/>
              </a:spcAft>
              <a:buNone/>
            </a:pPr>
            <a:r>
              <a:t/>
            </a:r>
            <a:endParaRPr sz="1800">
              <a:solidFill>
                <a:schemeClr val="lt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800">
              <a:solidFill>
                <a:schemeClr val="lt1"/>
              </a:solidFill>
              <a:latin typeface="Alexandria"/>
              <a:ea typeface="Alexandria"/>
              <a:cs typeface="Alexandria"/>
              <a:sym typeface="Alexandria"/>
            </a:endParaRPr>
          </a:p>
          <a:p>
            <a:pPr indent="0" lvl="0" marL="0" rtl="0" algn="l">
              <a:spcBef>
                <a:spcPts val="0"/>
              </a:spcBef>
              <a:spcAft>
                <a:spcPts val="0"/>
              </a:spcAft>
              <a:buNone/>
            </a:pPr>
            <a:r>
              <a:t/>
            </a:r>
            <a:endParaRPr/>
          </a:p>
        </p:txBody>
      </p:sp>
      <p:pic>
        <p:nvPicPr>
          <p:cNvPr id="179" name="Google Shape;179;p26"/>
          <p:cNvPicPr preferRelativeResize="0"/>
          <p:nvPr/>
        </p:nvPicPr>
        <p:blipFill>
          <a:blip r:embed="rId4">
            <a:alphaModFix/>
          </a:blip>
          <a:stretch>
            <a:fillRect/>
          </a:stretch>
        </p:blipFill>
        <p:spPr>
          <a:xfrm>
            <a:off x="127400" y="50125"/>
            <a:ext cx="921152" cy="690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7"/>
          <p:cNvPicPr preferRelativeResize="0"/>
          <p:nvPr/>
        </p:nvPicPr>
        <p:blipFill>
          <a:blip r:embed="rId3">
            <a:alphaModFix/>
          </a:blip>
          <a:stretch>
            <a:fillRect/>
          </a:stretch>
        </p:blipFill>
        <p:spPr>
          <a:xfrm>
            <a:off x="934300" y="852275"/>
            <a:ext cx="3471525" cy="2658726"/>
          </a:xfrm>
          <a:prstGeom prst="rect">
            <a:avLst/>
          </a:prstGeom>
          <a:noFill/>
          <a:ln>
            <a:noFill/>
          </a:ln>
        </p:spPr>
      </p:pic>
      <p:sp>
        <p:nvSpPr>
          <p:cNvPr id="185" name="Google Shape;185;p27"/>
          <p:cNvSpPr txBox="1"/>
          <p:nvPr/>
        </p:nvSpPr>
        <p:spPr>
          <a:xfrm>
            <a:off x="549150" y="367750"/>
            <a:ext cx="8175000" cy="44892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lang="en-GB" sz="1800">
                <a:solidFill>
                  <a:schemeClr val="dk1"/>
                </a:solidFill>
                <a:latin typeface="Alexandria"/>
                <a:ea typeface="Alexandria"/>
                <a:cs typeface="Alexandria"/>
                <a:sym typeface="Alexandria"/>
              </a:rPr>
              <a:t>بعد الوقوف على الاحتياجات التدريبية الواقعية يمكننا استخدام أفضل الوسائل التدريبية التي يعتمدها نخبة مدربينا المتميزين من خلال </a:t>
            </a:r>
            <a:endParaRPr sz="18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800">
              <a:solidFill>
                <a:schemeClr val="dk1"/>
              </a:solidFill>
              <a:latin typeface="Alexandria"/>
              <a:ea typeface="Alexandria"/>
              <a:cs typeface="Alexandria"/>
              <a:sym typeface="Alexandria"/>
            </a:endParaRPr>
          </a:p>
          <a:p>
            <a:pPr indent="-342900" lvl="0" marL="457200" rtl="1" algn="r">
              <a:lnSpc>
                <a:spcPct val="115000"/>
              </a:lnSpc>
              <a:spcBef>
                <a:spcPts val="0"/>
              </a:spcBef>
              <a:spcAft>
                <a:spcPts val="0"/>
              </a:spcAft>
              <a:buClr>
                <a:srgbClr val="010C80"/>
              </a:buClr>
              <a:buSzPts val="1800"/>
              <a:buFont typeface="Alexandria"/>
              <a:buChar char="●"/>
            </a:pPr>
            <a:r>
              <a:rPr lang="en-GB" sz="1800">
                <a:solidFill>
                  <a:srgbClr val="010C80"/>
                </a:solidFill>
                <a:latin typeface="Alexandria"/>
                <a:ea typeface="Alexandria"/>
                <a:cs typeface="Alexandria"/>
                <a:sym typeface="Alexandria"/>
              </a:rPr>
              <a:t>الورش التعليمية</a:t>
            </a:r>
            <a:endParaRPr sz="1800">
              <a:solidFill>
                <a:srgbClr val="010C80"/>
              </a:solidFill>
              <a:latin typeface="Alexandria"/>
              <a:ea typeface="Alexandria"/>
              <a:cs typeface="Alexandria"/>
              <a:sym typeface="Alexandria"/>
            </a:endParaRPr>
          </a:p>
          <a:p>
            <a:pPr indent="-342900" lvl="0" marL="457200" rtl="1" algn="r">
              <a:lnSpc>
                <a:spcPct val="115000"/>
              </a:lnSpc>
              <a:spcBef>
                <a:spcPts val="0"/>
              </a:spcBef>
              <a:spcAft>
                <a:spcPts val="0"/>
              </a:spcAft>
              <a:buClr>
                <a:srgbClr val="010C80"/>
              </a:buClr>
              <a:buSzPts val="1800"/>
              <a:buFont typeface="Alexandria"/>
              <a:buChar char="●"/>
            </a:pPr>
            <a:r>
              <a:rPr lang="en-GB" sz="1800">
                <a:solidFill>
                  <a:srgbClr val="010C80"/>
                </a:solidFill>
                <a:latin typeface="Alexandria"/>
                <a:ea typeface="Alexandria"/>
                <a:cs typeface="Alexandria"/>
                <a:sym typeface="Alexandria"/>
              </a:rPr>
              <a:t>العصف الذهني</a:t>
            </a:r>
            <a:endParaRPr sz="1800">
              <a:solidFill>
                <a:srgbClr val="010C80"/>
              </a:solidFill>
              <a:latin typeface="Alexandria"/>
              <a:ea typeface="Alexandria"/>
              <a:cs typeface="Alexandria"/>
              <a:sym typeface="Alexandria"/>
            </a:endParaRPr>
          </a:p>
          <a:p>
            <a:pPr indent="-342900" lvl="0" marL="457200" rtl="1" algn="r">
              <a:lnSpc>
                <a:spcPct val="115000"/>
              </a:lnSpc>
              <a:spcBef>
                <a:spcPts val="0"/>
              </a:spcBef>
              <a:spcAft>
                <a:spcPts val="0"/>
              </a:spcAft>
              <a:buClr>
                <a:srgbClr val="010C80"/>
              </a:buClr>
              <a:buSzPts val="1800"/>
              <a:buFont typeface="Alexandria"/>
              <a:buChar char="●"/>
            </a:pPr>
            <a:r>
              <a:rPr lang="en-GB" sz="1800">
                <a:solidFill>
                  <a:srgbClr val="010C80"/>
                </a:solidFill>
                <a:latin typeface="Alexandria"/>
                <a:ea typeface="Alexandria"/>
                <a:cs typeface="Alexandria"/>
                <a:sym typeface="Alexandria"/>
              </a:rPr>
              <a:t>تقسيم المجموعات</a:t>
            </a:r>
            <a:endParaRPr sz="1800">
              <a:solidFill>
                <a:srgbClr val="010C80"/>
              </a:solidFill>
              <a:latin typeface="Alexandria"/>
              <a:ea typeface="Alexandria"/>
              <a:cs typeface="Alexandria"/>
              <a:sym typeface="Alexandria"/>
            </a:endParaRPr>
          </a:p>
          <a:p>
            <a:pPr indent="-342900" lvl="0" marL="457200" rtl="1" algn="r">
              <a:lnSpc>
                <a:spcPct val="115000"/>
              </a:lnSpc>
              <a:spcBef>
                <a:spcPts val="0"/>
              </a:spcBef>
              <a:spcAft>
                <a:spcPts val="0"/>
              </a:spcAft>
              <a:buClr>
                <a:srgbClr val="010C80"/>
              </a:buClr>
              <a:buSzPts val="1800"/>
              <a:buFont typeface="Alexandria"/>
              <a:buChar char="●"/>
            </a:pPr>
            <a:r>
              <a:rPr lang="en-GB" sz="1800">
                <a:solidFill>
                  <a:srgbClr val="010C80"/>
                </a:solidFill>
                <a:latin typeface="Alexandria"/>
                <a:ea typeface="Alexandria"/>
                <a:cs typeface="Alexandria"/>
                <a:sym typeface="Alexandria"/>
              </a:rPr>
              <a:t>تقنيات تعديل السلوك </a:t>
            </a:r>
            <a:endParaRPr sz="1800">
              <a:solidFill>
                <a:srgbClr val="010C80"/>
              </a:solidFill>
              <a:latin typeface="Alexandria"/>
              <a:ea typeface="Alexandria"/>
              <a:cs typeface="Alexandria"/>
              <a:sym typeface="Alexandria"/>
            </a:endParaRPr>
          </a:p>
          <a:p>
            <a:pPr indent="-342900" lvl="0" marL="457200" rtl="1" algn="r">
              <a:lnSpc>
                <a:spcPct val="115000"/>
              </a:lnSpc>
              <a:spcBef>
                <a:spcPts val="0"/>
              </a:spcBef>
              <a:spcAft>
                <a:spcPts val="0"/>
              </a:spcAft>
              <a:buClr>
                <a:srgbClr val="010C80"/>
              </a:buClr>
              <a:buSzPts val="1800"/>
              <a:buFont typeface="Alexandria"/>
              <a:buChar char="●"/>
            </a:pPr>
            <a:r>
              <a:rPr lang="en-GB" sz="1800">
                <a:solidFill>
                  <a:srgbClr val="010C80"/>
                </a:solidFill>
                <a:latin typeface="Alexandria"/>
                <a:ea typeface="Alexandria"/>
                <a:cs typeface="Alexandria"/>
                <a:sym typeface="Alexandria"/>
              </a:rPr>
              <a:t>المحاكاة الواقعية </a:t>
            </a:r>
            <a:endParaRPr sz="1800">
              <a:solidFill>
                <a:srgbClr val="010C80"/>
              </a:solidFill>
              <a:latin typeface="Alexandria"/>
              <a:ea typeface="Alexandria"/>
              <a:cs typeface="Alexandria"/>
              <a:sym typeface="Alexandria"/>
            </a:endParaRPr>
          </a:p>
          <a:p>
            <a:pPr indent="-342900" lvl="0" marL="457200" rtl="1" algn="r">
              <a:lnSpc>
                <a:spcPct val="115000"/>
              </a:lnSpc>
              <a:spcBef>
                <a:spcPts val="0"/>
              </a:spcBef>
              <a:spcAft>
                <a:spcPts val="0"/>
              </a:spcAft>
              <a:buClr>
                <a:srgbClr val="010C80"/>
              </a:buClr>
              <a:buSzPts val="1800"/>
              <a:buFont typeface="Alexandria"/>
              <a:buChar char="●"/>
            </a:pPr>
            <a:r>
              <a:rPr lang="en-GB" sz="1800">
                <a:solidFill>
                  <a:srgbClr val="010C80"/>
                </a:solidFill>
                <a:latin typeface="Alexandria"/>
                <a:ea typeface="Alexandria"/>
                <a:cs typeface="Alexandria"/>
                <a:sym typeface="Alexandria"/>
              </a:rPr>
              <a:t>مهمات دراسة الحالة </a:t>
            </a:r>
            <a:endParaRPr sz="1800">
              <a:solidFill>
                <a:srgbClr val="010C80"/>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500">
                <a:solidFill>
                  <a:srgbClr val="010C80"/>
                </a:solidFill>
                <a:latin typeface="Alexandria"/>
                <a:ea typeface="Alexandria"/>
                <a:cs typeface="Alexandria"/>
                <a:sym typeface="Alexandria"/>
              </a:rPr>
              <a:t> </a:t>
            </a:r>
            <a:endParaRPr sz="1500">
              <a:solidFill>
                <a:srgbClr val="010C80"/>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800">
                <a:solidFill>
                  <a:srgbClr val="0000FF"/>
                </a:solidFill>
                <a:latin typeface="Alexandria"/>
                <a:ea typeface="Alexandria"/>
                <a:cs typeface="Alexandria"/>
                <a:sym typeface="Alexandria"/>
              </a:rPr>
              <a:t>نحن نحقق طرفي المعادلة من خلال تنمية مهارات حقيقية ترفع كفاءة ومهارات المتدرب و شهادة معتمدة تضاف إلى قائمة إنجازاته.</a:t>
            </a:r>
            <a:endParaRPr sz="1800">
              <a:solidFill>
                <a:srgbClr val="0000FF"/>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800">
              <a:solidFill>
                <a:srgbClr val="0000FF"/>
              </a:solidFill>
              <a:latin typeface="Alexandria"/>
              <a:ea typeface="Alexandria"/>
              <a:cs typeface="Alexandria"/>
              <a:sym typeface="Alexandria"/>
            </a:endParaRPr>
          </a:p>
          <a:p>
            <a:pPr indent="0" lvl="0" marL="0" rtl="0" algn="r">
              <a:spcBef>
                <a:spcPts val="0"/>
              </a:spcBef>
              <a:spcAft>
                <a:spcPts val="0"/>
              </a:spcAft>
              <a:buNone/>
            </a:pPr>
            <a:r>
              <a:t/>
            </a:r>
            <a:endParaRPr/>
          </a:p>
        </p:txBody>
      </p:sp>
      <p:pic>
        <p:nvPicPr>
          <p:cNvPr id="186" name="Google Shape;186;p27"/>
          <p:cNvPicPr preferRelativeResize="0"/>
          <p:nvPr/>
        </p:nvPicPr>
        <p:blipFill>
          <a:blip r:embed="rId4">
            <a:alphaModFix/>
          </a:blip>
          <a:stretch>
            <a:fillRect/>
          </a:stretch>
        </p:blipFill>
        <p:spPr>
          <a:xfrm>
            <a:off x="-70900" y="0"/>
            <a:ext cx="1005200" cy="802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pSp>
        <p:nvGrpSpPr>
          <p:cNvPr id="191" name="Google Shape;191;p28"/>
          <p:cNvGrpSpPr/>
          <p:nvPr/>
        </p:nvGrpSpPr>
        <p:grpSpPr>
          <a:xfrm>
            <a:off x="-243788" y="8"/>
            <a:ext cx="4883411" cy="4965758"/>
            <a:chOff x="1619637" y="403208"/>
            <a:chExt cx="4883411" cy="4965758"/>
          </a:xfrm>
        </p:grpSpPr>
        <p:sp>
          <p:nvSpPr>
            <p:cNvPr id="192" name="Google Shape;192;p28"/>
            <p:cNvSpPr/>
            <p:nvPr/>
          </p:nvSpPr>
          <p:spPr>
            <a:xfrm rot="-2081266">
              <a:off x="3551170" y="2237064"/>
              <a:ext cx="1323660" cy="1321079"/>
            </a:xfrm>
            <a:prstGeom prst="ellipse">
              <a:avLst/>
            </a:prstGeom>
            <a:solidFill>
              <a:srgbClr val="A1C3FA"/>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nvGrpSpPr>
            <p:cNvPr id="193" name="Google Shape;193;p28"/>
            <p:cNvGrpSpPr/>
            <p:nvPr/>
          </p:nvGrpSpPr>
          <p:grpSpPr>
            <a:xfrm>
              <a:off x="1619637" y="1533943"/>
              <a:ext cx="2407147" cy="2190413"/>
              <a:chOff x="1978637" y="1202068"/>
              <a:chExt cx="2407147" cy="2190413"/>
            </a:xfrm>
          </p:grpSpPr>
          <p:sp>
            <p:nvSpPr>
              <p:cNvPr id="194" name="Google Shape;194;p28"/>
              <p:cNvSpPr/>
              <p:nvPr/>
            </p:nvSpPr>
            <p:spPr>
              <a:xfrm rot="-2081187">
                <a:off x="2278971" y="1519484"/>
                <a:ext cx="1601327" cy="1555582"/>
              </a:xfrm>
              <a:custGeom>
                <a:rect b="b" l="l" r="r" t="t"/>
                <a:pathLst>
                  <a:path extrusionOk="0" h="240" w="246">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8"/>
              <p:cNvSpPr/>
              <p:nvPr/>
            </p:nvSpPr>
            <p:spPr>
              <a:xfrm rot="-2081188">
                <a:off x="2605674" y="1601249"/>
                <a:ext cx="1541190" cy="1320966"/>
              </a:xfrm>
              <a:custGeom>
                <a:rect b="b" l="l" r="r" t="t"/>
                <a:pathLst>
                  <a:path extrusionOk="0" h="213" w="248">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0C58D3"/>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28"/>
              <p:cNvSpPr txBox="1"/>
              <p:nvPr/>
            </p:nvSpPr>
            <p:spPr>
              <a:xfrm rot="-4432199">
                <a:off x="2798390" y="1964894"/>
                <a:ext cx="1304451" cy="56253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Roboto"/>
                    <a:ea typeface="Roboto"/>
                    <a:cs typeface="Roboto"/>
                    <a:sym typeface="Roboto"/>
                  </a:rPr>
                  <a:t>التقييم</a:t>
                </a:r>
                <a:endParaRPr sz="2000">
                  <a:solidFill>
                    <a:srgbClr val="FFFFFF"/>
                  </a:solidFill>
                  <a:latin typeface="Roboto"/>
                  <a:ea typeface="Roboto"/>
                  <a:cs typeface="Roboto"/>
                  <a:sym typeface="Roboto"/>
                </a:endParaRPr>
              </a:p>
            </p:txBody>
          </p:sp>
        </p:grpSp>
        <p:grpSp>
          <p:nvGrpSpPr>
            <p:cNvPr id="197" name="Google Shape;197;p28"/>
            <p:cNvGrpSpPr/>
            <p:nvPr/>
          </p:nvGrpSpPr>
          <p:grpSpPr>
            <a:xfrm>
              <a:off x="2508112" y="2931802"/>
              <a:ext cx="2108006" cy="2437164"/>
              <a:chOff x="2867112" y="2599927"/>
              <a:chExt cx="2108006" cy="2437164"/>
            </a:xfrm>
          </p:grpSpPr>
          <p:sp>
            <p:nvSpPr>
              <p:cNvPr id="198" name="Google Shape;198;p28"/>
              <p:cNvSpPr/>
              <p:nvPr/>
            </p:nvSpPr>
            <p:spPr>
              <a:xfrm rot="-2081188">
                <a:off x="3325156" y="2966530"/>
                <a:ext cx="1061085" cy="1941128"/>
              </a:xfrm>
              <a:custGeom>
                <a:rect b="b" l="l" r="r" t="t"/>
                <a:pathLst>
                  <a:path extrusionOk="0" h="300" w="163">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8"/>
              <p:cNvSpPr/>
              <p:nvPr/>
            </p:nvSpPr>
            <p:spPr>
              <a:xfrm rot="-2081187">
                <a:off x="3456358" y="2773799"/>
                <a:ext cx="1138968" cy="1690435"/>
              </a:xfrm>
              <a:custGeom>
                <a:rect b="b" l="l" r="r" t="t"/>
                <a:pathLst>
                  <a:path extrusionOk="0" h="273" w="183">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0D5DDF"/>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28"/>
              <p:cNvSpPr txBox="1"/>
              <p:nvPr/>
            </p:nvSpPr>
            <p:spPr>
              <a:xfrm rot="2156063">
                <a:off x="3231785" y="3231412"/>
                <a:ext cx="1304574" cy="562882"/>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Roboto"/>
                    <a:ea typeface="Roboto"/>
                    <a:cs typeface="Roboto"/>
                    <a:sym typeface="Roboto"/>
                  </a:rPr>
                  <a:t>التنفيذ </a:t>
                </a:r>
                <a:endParaRPr sz="2000">
                  <a:solidFill>
                    <a:srgbClr val="FFFFFF"/>
                  </a:solidFill>
                  <a:latin typeface="Roboto"/>
                  <a:ea typeface="Roboto"/>
                  <a:cs typeface="Roboto"/>
                  <a:sym typeface="Roboto"/>
                </a:endParaRPr>
              </a:p>
            </p:txBody>
          </p:sp>
        </p:grpSp>
        <p:grpSp>
          <p:nvGrpSpPr>
            <p:cNvPr id="201" name="Google Shape;201;p28"/>
            <p:cNvGrpSpPr/>
            <p:nvPr/>
          </p:nvGrpSpPr>
          <p:grpSpPr>
            <a:xfrm>
              <a:off x="3978515" y="2796289"/>
              <a:ext cx="2424506" cy="2097542"/>
              <a:chOff x="4337515" y="2464414"/>
              <a:chExt cx="2424506" cy="2097542"/>
            </a:xfrm>
          </p:grpSpPr>
          <p:sp>
            <p:nvSpPr>
              <p:cNvPr id="202" name="Google Shape;202;p28"/>
              <p:cNvSpPr/>
              <p:nvPr/>
            </p:nvSpPr>
            <p:spPr>
              <a:xfrm rot="-2081187">
                <a:off x="4648818" y="3375680"/>
                <a:ext cx="2119401" cy="640096"/>
              </a:xfrm>
              <a:custGeom>
                <a:rect b="b" l="l" r="r" t="t"/>
                <a:pathLst>
                  <a:path extrusionOk="0" h="99" w="326">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28"/>
              <p:cNvSpPr/>
              <p:nvPr/>
            </p:nvSpPr>
            <p:spPr>
              <a:xfrm rot="-2081187">
                <a:off x="4457034" y="2893418"/>
                <a:ext cx="1815979" cy="987157"/>
              </a:xfrm>
              <a:custGeom>
                <a:rect b="b" l="l" r="r" t="t"/>
                <a:pathLst>
                  <a:path extrusionOk="0" h="159" w="292">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0E65F0"/>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8"/>
              <p:cNvSpPr txBox="1"/>
              <p:nvPr/>
            </p:nvSpPr>
            <p:spPr>
              <a:xfrm rot="-2245873">
                <a:off x="4639442" y="3207930"/>
                <a:ext cx="1304523" cy="563064"/>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Roboto"/>
                    <a:ea typeface="Roboto"/>
                    <a:cs typeface="Roboto"/>
                    <a:sym typeface="Roboto"/>
                  </a:rPr>
                  <a:t>التطوير</a:t>
                </a:r>
                <a:endParaRPr sz="2000">
                  <a:solidFill>
                    <a:srgbClr val="FFFFFF"/>
                  </a:solidFill>
                  <a:latin typeface="Roboto"/>
                  <a:ea typeface="Roboto"/>
                  <a:cs typeface="Roboto"/>
                  <a:sym typeface="Roboto"/>
                </a:endParaRPr>
              </a:p>
            </p:txBody>
          </p:sp>
        </p:grpSp>
        <p:grpSp>
          <p:nvGrpSpPr>
            <p:cNvPr id="205" name="Google Shape;205;p28"/>
            <p:cNvGrpSpPr/>
            <p:nvPr/>
          </p:nvGrpSpPr>
          <p:grpSpPr>
            <a:xfrm>
              <a:off x="2904096" y="403208"/>
              <a:ext cx="2344104" cy="2370669"/>
              <a:chOff x="3263096" y="71333"/>
              <a:chExt cx="2344104" cy="2370669"/>
            </a:xfrm>
          </p:grpSpPr>
          <p:sp>
            <p:nvSpPr>
              <p:cNvPr id="206" name="Google Shape;206;p28"/>
              <p:cNvSpPr/>
              <p:nvPr/>
            </p:nvSpPr>
            <p:spPr>
              <a:xfrm rot="-2081187">
                <a:off x="3407226" y="525393"/>
                <a:ext cx="1943480" cy="1113468"/>
              </a:xfrm>
              <a:custGeom>
                <a:rect b="b" l="l" r="r" t="t"/>
                <a:pathLst>
                  <a:path extrusionOk="0" h="172" w="299">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8"/>
              <p:cNvSpPr/>
              <p:nvPr/>
            </p:nvSpPr>
            <p:spPr>
              <a:xfrm rot="-2081187">
                <a:off x="3761328" y="760580"/>
                <a:ext cx="1606237" cy="1343790"/>
              </a:xfrm>
              <a:custGeom>
                <a:rect b="b" l="l" r="r" t="t"/>
                <a:pathLst>
                  <a:path extrusionOk="0" h="217" w="258">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944A1"/>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28"/>
              <p:cNvSpPr txBox="1"/>
              <p:nvPr/>
            </p:nvSpPr>
            <p:spPr>
              <a:xfrm>
                <a:off x="3919788" y="1123225"/>
                <a:ext cx="1304400" cy="56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Roboto"/>
                    <a:ea typeface="Roboto"/>
                    <a:cs typeface="Roboto"/>
                    <a:sym typeface="Roboto"/>
                  </a:rPr>
                  <a:t>التحليل</a:t>
                </a:r>
                <a:endParaRPr sz="2000">
                  <a:solidFill>
                    <a:srgbClr val="FFFFFF"/>
                  </a:solidFill>
                  <a:latin typeface="Roboto"/>
                  <a:ea typeface="Roboto"/>
                  <a:cs typeface="Roboto"/>
                  <a:sym typeface="Roboto"/>
                </a:endParaRPr>
              </a:p>
            </p:txBody>
          </p:sp>
        </p:grpSp>
        <p:grpSp>
          <p:nvGrpSpPr>
            <p:cNvPr id="209" name="Google Shape;209;p28"/>
            <p:cNvGrpSpPr/>
            <p:nvPr/>
          </p:nvGrpSpPr>
          <p:grpSpPr>
            <a:xfrm>
              <a:off x="4234307" y="1136251"/>
              <a:ext cx="2268741" cy="2444000"/>
              <a:chOff x="4593307" y="804376"/>
              <a:chExt cx="2268741" cy="2444000"/>
            </a:xfrm>
          </p:grpSpPr>
          <p:sp>
            <p:nvSpPr>
              <p:cNvPr id="210" name="Google Shape;210;p28"/>
              <p:cNvSpPr/>
              <p:nvPr/>
            </p:nvSpPr>
            <p:spPr>
              <a:xfrm rot="-2081188">
                <a:off x="5623193" y="814800"/>
                <a:ext cx="698156" cy="2118270"/>
              </a:xfrm>
              <a:custGeom>
                <a:rect b="b" l="l" r="r" t="t"/>
                <a:pathLst>
                  <a:path extrusionOk="0" h="328" w="107">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8"/>
              <p:cNvSpPr/>
              <p:nvPr/>
            </p:nvSpPr>
            <p:spPr>
              <a:xfrm rot="-2081187">
                <a:off x="5001092" y="1289142"/>
                <a:ext cx="1148261" cy="1791718"/>
              </a:xfrm>
              <a:custGeom>
                <a:rect b="b" l="l" r="r" t="t"/>
                <a:pathLst>
                  <a:path extrusionOk="0" h="289" w="184">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307BF3"/>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8"/>
              <p:cNvSpPr txBox="1"/>
              <p:nvPr/>
            </p:nvSpPr>
            <p:spPr>
              <a:xfrm rot="4352156">
                <a:off x="5032997" y="1939707"/>
                <a:ext cx="1304532" cy="562935"/>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Roboto"/>
                    <a:ea typeface="Roboto"/>
                    <a:cs typeface="Roboto"/>
                    <a:sym typeface="Roboto"/>
                  </a:rPr>
                  <a:t>التصميم </a:t>
                </a:r>
                <a:endParaRPr sz="2000">
                  <a:solidFill>
                    <a:srgbClr val="FFFFFF"/>
                  </a:solidFill>
                  <a:latin typeface="Roboto"/>
                  <a:ea typeface="Roboto"/>
                  <a:cs typeface="Roboto"/>
                  <a:sym typeface="Roboto"/>
                </a:endParaRPr>
              </a:p>
            </p:txBody>
          </p:sp>
        </p:grpSp>
        <p:sp>
          <p:nvSpPr>
            <p:cNvPr id="213" name="Google Shape;213;p28"/>
            <p:cNvSpPr txBox="1"/>
            <p:nvPr/>
          </p:nvSpPr>
          <p:spPr>
            <a:xfrm>
              <a:off x="3755350" y="2430075"/>
              <a:ext cx="915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lt1"/>
                  </a:solidFill>
                </a:rPr>
                <a:t>منهجية ADDIE</a:t>
              </a:r>
              <a:endParaRPr sz="1800">
                <a:solidFill>
                  <a:schemeClr val="lt1"/>
                </a:solidFill>
              </a:endParaRPr>
            </a:p>
          </p:txBody>
        </p:sp>
      </p:grpSp>
      <p:sp>
        <p:nvSpPr>
          <p:cNvPr id="214" name="Google Shape;214;p28"/>
          <p:cNvSpPr txBox="1"/>
          <p:nvPr/>
        </p:nvSpPr>
        <p:spPr>
          <a:xfrm>
            <a:off x="4639625" y="1311050"/>
            <a:ext cx="4130100" cy="7803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1800">
                <a:solidFill>
                  <a:srgbClr val="010C80"/>
                </a:solidFill>
                <a:latin typeface="Alexandria"/>
                <a:ea typeface="Alexandria"/>
                <a:cs typeface="Alexandria"/>
                <a:sym typeface="Alexandria"/>
              </a:rPr>
              <a:t>نعتمد أحدث منهجية تدريب عالمية  في تطبيق برامجنا…</a:t>
            </a:r>
            <a:endParaRPr sz="1700">
              <a:solidFill>
                <a:srgbClr val="010C80"/>
              </a:solidFill>
            </a:endParaRPr>
          </a:p>
        </p:txBody>
      </p:sp>
      <p:sp>
        <p:nvSpPr>
          <p:cNvPr id="215" name="Google Shape;215;p28"/>
          <p:cNvSpPr txBox="1"/>
          <p:nvPr/>
        </p:nvSpPr>
        <p:spPr>
          <a:xfrm>
            <a:off x="3968750" y="3406450"/>
            <a:ext cx="5067300" cy="14160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GB" sz="2000">
                <a:latin typeface="Alexandria"/>
                <a:ea typeface="Alexandria"/>
                <a:cs typeface="Alexandria"/>
                <a:sym typeface="Alexandria"/>
              </a:rPr>
              <a:t>منهجية ADDIE وهي منهجية حديثة تعتمد على الدراسة التحليلية وتحديد الفجوات والمتطلبات مع التقييم المستمر لمدى الاستفادة الناتجة عن التدريب عمليا.</a:t>
            </a:r>
            <a:endParaRPr sz="2000">
              <a:latin typeface="Alexandria"/>
              <a:ea typeface="Alexandria"/>
              <a:cs typeface="Alexandria"/>
              <a:sym typeface="Alexandria"/>
            </a:endParaRPr>
          </a:p>
        </p:txBody>
      </p:sp>
      <p:pic>
        <p:nvPicPr>
          <p:cNvPr id="216" name="Google Shape;216;p28"/>
          <p:cNvPicPr preferRelativeResize="0"/>
          <p:nvPr/>
        </p:nvPicPr>
        <p:blipFill>
          <a:blip r:embed="rId3">
            <a:alphaModFix/>
          </a:blip>
          <a:stretch>
            <a:fillRect/>
          </a:stretch>
        </p:blipFill>
        <p:spPr>
          <a:xfrm>
            <a:off x="-2" y="50673"/>
            <a:ext cx="1149975" cy="863000"/>
          </a:xfrm>
          <a:prstGeom prst="rect">
            <a:avLst/>
          </a:prstGeom>
          <a:noFill/>
          <a:ln>
            <a:noFill/>
          </a:ln>
        </p:spPr>
      </p:pic>
      <p:sp>
        <p:nvSpPr>
          <p:cNvPr id="217" name="Google Shape;217;p28"/>
          <p:cNvSpPr txBox="1"/>
          <p:nvPr/>
        </p:nvSpPr>
        <p:spPr>
          <a:xfrm>
            <a:off x="5046150" y="457925"/>
            <a:ext cx="3893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000">
                <a:solidFill>
                  <a:srgbClr val="010C80"/>
                </a:solidFill>
                <a:latin typeface="Alexandria"/>
                <a:ea typeface="Alexandria"/>
                <a:cs typeface="Alexandria"/>
                <a:sym typeface="Alexandria"/>
              </a:rPr>
              <a:t>آلية العمل</a:t>
            </a:r>
            <a:endParaRPr sz="2000">
              <a:solidFill>
                <a:srgbClr val="010C80"/>
              </a:solidFill>
              <a:latin typeface="Alexandria"/>
              <a:ea typeface="Alexandria"/>
              <a:cs typeface="Alexandria"/>
              <a:sym typeface="Alexand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1000"/>
                                        <p:tgtEl>
                                          <p:spTgt spid="215"/>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mph" presetID="8" presetSubtype="0">
                                  <p:stCondLst>
                                    <p:cond delay="0"/>
                                  </p:stCondLst>
                                  <p:childTnLst>
                                    <p:animRot by="-21600000">
                                      <p:cBhvr>
                                        <p:cTn dur="1000" fill="hold"/>
                                        <p:tgtEl>
                                          <p:spTgt spid="19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nvSpPr>
        <p:spPr>
          <a:xfrm>
            <a:off x="4086175" y="531350"/>
            <a:ext cx="4707600" cy="8004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GB" sz="2000">
                <a:solidFill>
                  <a:srgbClr val="010C80"/>
                </a:solidFill>
                <a:latin typeface="Alexandria"/>
                <a:ea typeface="Alexandria"/>
                <a:cs typeface="Alexandria"/>
                <a:sym typeface="Alexandria"/>
              </a:rPr>
              <a:t>نموذج Krick Patrick من أجل تقييم نتائج التدريب</a:t>
            </a:r>
            <a:endParaRPr sz="2000">
              <a:solidFill>
                <a:srgbClr val="010C80"/>
              </a:solidFill>
              <a:latin typeface="Alexandria"/>
              <a:ea typeface="Alexandria"/>
              <a:cs typeface="Alexandria"/>
              <a:sym typeface="Alexandria"/>
            </a:endParaRPr>
          </a:p>
        </p:txBody>
      </p:sp>
      <p:sp>
        <p:nvSpPr>
          <p:cNvPr id="223" name="Google Shape;223;p29"/>
          <p:cNvSpPr txBox="1"/>
          <p:nvPr/>
        </p:nvSpPr>
        <p:spPr>
          <a:xfrm>
            <a:off x="3445725" y="1205250"/>
            <a:ext cx="5394000" cy="7389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GB" sz="1800">
                <a:solidFill>
                  <a:schemeClr val="dk1"/>
                </a:solidFill>
                <a:latin typeface="Alexandria"/>
                <a:ea typeface="Alexandria"/>
                <a:cs typeface="Alexandria"/>
                <a:sym typeface="Alexandria"/>
              </a:rPr>
              <a:t>ويشمل أربع مستويات للتأكد من تحقيق أهداف برامجنا التدريبية.</a:t>
            </a:r>
            <a:endParaRPr sz="1800">
              <a:solidFill>
                <a:schemeClr val="dk1"/>
              </a:solidFill>
              <a:latin typeface="Alexandria"/>
              <a:ea typeface="Alexandria"/>
              <a:cs typeface="Alexandria"/>
              <a:sym typeface="Alexandria"/>
            </a:endParaRPr>
          </a:p>
        </p:txBody>
      </p:sp>
      <p:sp>
        <p:nvSpPr>
          <p:cNvPr id="224" name="Google Shape;224;p29"/>
          <p:cNvSpPr/>
          <p:nvPr/>
        </p:nvSpPr>
        <p:spPr>
          <a:xfrm>
            <a:off x="1818732" y="3259818"/>
            <a:ext cx="2696919" cy="999519"/>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225" name="Google Shape;225;p29"/>
          <p:cNvSpPr/>
          <p:nvPr/>
        </p:nvSpPr>
        <p:spPr>
          <a:xfrm>
            <a:off x="1989320" y="3070247"/>
            <a:ext cx="2339850" cy="861655"/>
          </a:xfrm>
          <a:custGeom>
            <a:rect b="b" l="l" r="r" t="t"/>
            <a:pathLst>
              <a:path extrusionOk="0" h="16300" w="49248">
                <a:moveTo>
                  <a:pt x="0" y="7554"/>
                </a:moveTo>
                <a:lnTo>
                  <a:pt x="24649" y="16300"/>
                </a:lnTo>
                <a:lnTo>
                  <a:pt x="49248" y="7604"/>
                </a:lnTo>
                <a:lnTo>
                  <a:pt x="24599" y="0"/>
                </a:lnTo>
                <a:close/>
              </a:path>
            </a:pathLst>
          </a:custGeom>
          <a:solidFill>
            <a:srgbClr val="D9D9D9"/>
          </a:solidFill>
          <a:ln>
            <a:noFill/>
          </a:ln>
        </p:spPr>
      </p:sp>
      <p:sp>
        <p:nvSpPr>
          <p:cNvPr id="226" name="Google Shape;226;p29"/>
          <p:cNvSpPr/>
          <p:nvPr/>
        </p:nvSpPr>
        <p:spPr>
          <a:xfrm>
            <a:off x="2232096" y="2787249"/>
            <a:ext cx="1854070" cy="682754"/>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227" name="Google Shape;227;p29"/>
          <p:cNvSpPr/>
          <p:nvPr/>
        </p:nvSpPr>
        <p:spPr>
          <a:xfrm>
            <a:off x="2591061" y="2350908"/>
            <a:ext cx="1141172" cy="428710"/>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228" name="Google Shape;228;p29"/>
          <p:cNvSpPr/>
          <p:nvPr/>
        </p:nvSpPr>
        <p:spPr>
          <a:xfrm>
            <a:off x="1411673" y="3716067"/>
            <a:ext cx="1754629" cy="1266299"/>
          </a:xfrm>
          <a:custGeom>
            <a:rect b="b" l="l" r="r" t="t"/>
            <a:pathLst>
              <a:path extrusionOk="0" h="20822" w="31954">
                <a:moveTo>
                  <a:pt x="7355" y="0"/>
                </a:moveTo>
                <a:lnTo>
                  <a:pt x="31954" y="8796"/>
                </a:lnTo>
                <a:lnTo>
                  <a:pt x="31954" y="20822"/>
                </a:lnTo>
                <a:lnTo>
                  <a:pt x="0" y="8895"/>
                </a:lnTo>
                <a:close/>
              </a:path>
            </a:pathLst>
          </a:custGeom>
          <a:solidFill>
            <a:srgbClr val="010C80"/>
          </a:solidFill>
          <a:ln>
            <a:noFill/>
          </a:ln>
        </p:spPr>
      </p:sp>
      <p:sp>
        <p:nvSpPr>
          <p:cNvPr id="229" name="Google Shape;229;p29"/>
          <p:cNvSpPr/>
          <p:nvPr/>
        </p:nvSpPr>
        <p:spPr>
          <a:xfrm>
            <a:off x="2056666" y="3098568"/>
            <a:ext cx="1105304" cy="672278"/>
          </a:xfrm>
          <a:custGeom>
            <a:rect b="b" l="l" r="r" t="t"/>
            <a:pathLst>
              <a:path extrusionOk="0" h="12771" w="23257">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230" name="Google Shape;230;p29"/>
          <p:cNvSpPr/>
          <p:nvPr/>
        </p:nvSpPr>
        <p:spPr>
          <a:xfrm flipH="1">
            <a:off x="3159663" y="3098568"/>
            <a:ext cx="1105304" cy="672278"/>
          </a:xfrm>
          <a:custGeom>
            <a:rect b="b" l="l" r="r" t="t"/>
            <a:pathLst>
              <a:path extrusionOk="0" h="12771" w="23257">
                <a:moveTo>
                  <a:pt x="3727" y="0"/>
                </a:moveTo>
                <a:lnTo>
                  <a:pt x="0" y="4522"/>
                </a:lnTo>
                <a:lnTo>
                  <a:pt x="23257" y="12771"/>
                </a:lnTo>
                <a:lnTo>
                  <a:pt x="23257" y="7056"/>
                </a:lnTo>
                <a:close/>
              </a:path>
            </a:pathLst>
          </a:custGeom>
          <a:solidFill>
            <a:srgbClr val="F4B400"/>
          </a:solidFill>
          <a:ln>
            <a:noFill/>
          </a:ln>
        </p:spPr>
      </p:sp>
      <p:sp>
        <p:nvSpPr>
          <p:cNvPr id="231" name="Google Shape;231;p29"/>
          <p:cNvSpPr/>
          <p:nvPr/>
        </p:nvSpPr>
        <p:spPr>
          <a:xfrm>
            <a:off x="2295205" y="2551786"/>
            <a:ext cx="866773" cy="742975"/>
          </a:xfrm>
          <a:custGeom>
            <a:rect b="b" l="l" r="r" t="t"/>
            <a:pathLst>
              <a:path extrusionOk="0" h="14114" w="18238">
                <a:moveTo>
                  <a:pt x="6262" y="0"/>
                </a:moveTo>
                <a:lnTo>
                  <a:pt x="18238" y="4324"/>
                </a:lnTo>
                <a:lnTo>
                  <a:pt x="18238" y="14114"/>
                </a:lnTo>
                <a:lnTo>
                  <a:pt x="0" y="7554"/>
                </a:lnTo>
                <a:close/>
              </a:path>
            </a:pathLst>
          </a:custGeom>
          <a:solidFill>
            <a:srgbClr val="010C80"/>
          </a:solidFill>
          <a:ln>
            <a:noFill/>
          </a:ln>
        </p:spPr>
      </p:sp>
      <p:sp>
        <p:nvSpPr>
          <p:cNvPr id="232" name="Google Shape;232;p29"/>
          <p:cNvSpPr/>
          <p:nvPr/>
        </p:nvSpPr>
        <p:spPr>
          <a:xfrm flipH="1">
            <a:off x="3159655" y="2551786"/>
            <a:ext cx="866773" cy="742975"/>
          </a:xfrm>
          <a:custGeom>
            <a:rect b="b" l="l" r="r" t="t"/>
            <a:pathLst>
              <a:path extrusionOk="0" h="14114" w="18238">
                <a:moveTo>
                  <a:pt x="6262" y="0"/>
                </a:moveTo>
                <a:lnTo>
                  <a:pt x="18238" y="4324"/>
                </a:lnTo>
                <a:lnTo>
                  <a:pt x="18238" y="14114"/>
                </a:lnTo>
                <a:lnTo>
                  <a:pt x="0" y="7554"/>
                </a:lnTo>
                <a:close/>
              </a:path>
            </a:pathLst>
          </a:custGeom>
          <a:solidFill>
            <a:srgbClr val="010C80"/>
          </a:solidFill>
          <a:ln>
            <a:noFill/>
          </a:ln>
        </p:spPr>
      </p:sp>
      <p:sp>
        <p:nvSpPr>
          <p:cNvPr id="233" name="Google Shape;233;p29"/>
          <p:cNvSpPr/>
          <p:nvPr/>
        </p:nvSpPr>
        <p:spPr>
          <a:xfrm>
            <a:off x="2656553" y="1730375"/>
            <a:ext cx="505435" cy="878947"/>
          </a:xfrm>
          <a:custGeom>
            <a:rect b="b" l="l" r="r" t="t"/>
            <a:pathLst>
              <a:path extrusionOk="0" h="16697" w="10635">
                <a:moveTo>
                  <a:pt x="10635" y="0"/>
                </a:moveTo>
                <a:lnTo>
                  <a:pt x="0" y="12722"/>
                </a:lnTo>
                <a:lnTo>
                  <a:pt x="10635" y="16697"/>
                </a:lnTo>
                <a:close/>
              </a:path>
            </a:pathLst>
          </a:custGeom>
          <a:solidFill>
            <a:srgbClr val="010C80"/>
          </a:solidFill>
          <a:ln>
            <a:noFill/>
          </a:ln>
        </p:spPr>
      </p:sp>
      <p:sp>
        <p:nvSpPr>
          <p:cNvPr id="234" name="Google Shape;234;p29"/>
          <p:cNvSpPr/>
          <p:nvPr/>
        </p:nvSpPr>
        <p:spPr>
          <a:xfrm flipH="1">
            <a:off x="3159644" y="1730375"/>
            <a:ext cx="505435" cy="878947"/>
          </a:xfrm>
          <a:custGeom>
            <a:rect b="b" l="l" r="r" t="t"/>
            <a:pathLst>
              <a:path extrusionOk="0" h="16697" w="10635">
                <a:moveTo>
                  <a:pt x="10635" y="0"/>
                </a:moveTo>
                <a:lnTo>
                  <a:pt x="0" y="12722"/>
                </a:lnTo>
                <a:lnTo>
                  <a:pt x="10635" y="16697"/>
                </a:lnTo>
                <a:close/>
              </a:path>
            </a:pathLst>
          </a:custGeom>
          <a:solidFill>
            <a:srgbClr val="010C80"/>
          </a:solidFill>
          <a:ln>
            <a:noFill/>
          </a:ln>
        </p:spPr>
      </p:sp>
      <p:sp>
        <p:nvSpPr>
          <p:cNvPr id="235" name="Google Shape;235;p29"/>
          <p:cNvSpPr/>
          <p:nvPr/>
        </p:nvSpPr>
        <p:spPr>
          <a:xfrm>
            <a:off x="1882721" y="3097414"/>
            <a:ext cx="1279177" cy="974563"/>
          </a:xfrm>
          <a:custGeom>
            <a:rect b="b" l="l" r="r" t="t"/>
            <a:pathLst>
              <a:path extrusionOk="0" h="46623" w="65016">
                <a:moveTo>
                  <a:pt x="17858" y="0"/>
                </a:moveTo>
                <a:lnTo>
                  <a:pt x="0" y="22135"/>
                </a:lnTo>
                <a:lnTo>
                  <a:pt x="65016" y="46623"/>
                </a:lnTo>
                <a:lnTo>
                  <a:pt x="65016" y="17537"/>
                </a:lnTo>
                <a:close/>
              </a:path>
            </a:pathLst>
          </a:custGeom>
          <a:solidFill>
            <a:srgbClr val="010C80"/>
          </a:solidFill>
          <a:ln>
            <a:noFill/>
          </a:ln>
        </p:spPr>
      </p:sp>
      <p:sp>
        <p:nvSpPr>
          <p:cNvPr id="236" name="Google Shape;236;p29"/>
          <p:cNvSpPr/>
          <p:nvPr/>
        </p:nvSpPr>
        <p:spPr>
          <a:xfrm flipH="1">
            <a:off x="3159626" y="3098960"/>
            <a:ext cx="1279177" cy="974563"/>
          </a:xfrm>
          <a:custGeom>
            <a:rect b="b" l="l" r="r" t="t"/>
            <a:pathLst>
              <a:path extrusionOk="0" h="46623" w="65016">
                <a:moveTo>
                  <a:pt x="17858" y="0"/>
                </a:moveTo>
                <a:lnTo>
                  <a:pt x="0" y="22135"/>
                </a:lnTo>
                <a:lnTo>
                  <a:pt x="65016" y="46623"/>
                </a:lnTo>
                <a:lnTo>
                  <a:pt x="65016" y="17537"/>
                </a:lnTo>
                <a:close/>
              </a:path>
            </a:pathLst>
          </a:custGeom>
          <a:solidFill>
            <a:srgbClr val="010C80"/>
          </a:solidFill>
          <a:ln>
            <a:noFill/>
          </a:ln>
        </p:spPr>
      </p:sp>
      <p:sp>
        <p:nvSpPr>
          <p:cNvPr id="237" name="Google Shape;237;p29"/>
          <p:cNvSpPr/>
          <p:nvPr/>
        </p:nvSpPr>
        <p:spPr>
          <a:xfrm flipH="1">
            <a:off x="3166211" y="3716067"/>
            <a:ext cx="1754629" cy="1266299"/>
          </a:xfrm>
          <a:custGeom>
            <a:rect b="b" l="l" r="r" t="t"/>
            <a:pathLst>
              <a:path extrusionOk="0" h="20822" w="31954">
                <a:moveTo>
                  <a:pt x="7355" y="0"/>
                </a:moveTo>
                <a:lnTo>
                  <a:pt x="31954" y="8796"/>
                </a:lnTo>
                <a:lnTo>
                  <a:pt x="31954" y="20822"/>
                </a:lnTo>
                <a:lnTo>
                  <a:pt x="0" y="8895"/>
                </a:lnTo>
                <a:close/>
              </a:path>
            </a:pathLst>
          </a:custGeom>
          <a:solidFill>
            <a:srgbClr val="010C80"/>
          </a:solidFill>
          <a:ln>
            <a:noFill/>
          </a:ln>
        </p:spPr>
      </p:sp>
      <p:sp>
        <p:nvSpPr>
          <p:cNvPr id="238" name="Google Shape;238;p29"/>
          <p:cNvSpPr txBox="1"/>
          <p:nvPr/>
        </p:nvSpPr>
        <p:spPr>
          <a:xfrm>
            <a:off x="5004025" y="3875075"/>
            <a:ext cx="227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9" name="Google Shape;239;p29"/>
          <p:cNvSpPr txBox="1"/>
          <p:nvPr/>
        </p:nvSpPr>
        <p:spPr>
          <a:xfrm>
            <a:off x="5113000" y="3820600"/>
            <a:ext cx="154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t>ردود الفعل</a:t>
            </a:r>
            <a:r>
              <a:rPr lang="en-GB"/>
              <a:t> </a:t>
            </a:r>
            <a:endParaRPr/>
          </a:p>
        </p:txBody>
      </p:sp>
      <p:sp>
        <p:nvSpPr>
          <p:cNvPr id="240" name="Google Shape;240;p29"/>
          <p:cNvSpPr txBox="1"/>
          <p:nvPr/>
        </p:nvSpPr>
        <p:spPr>
          <a:xfrm>
            <a:off x="4034150" y="2447500"/>
            <a:ext cx="1634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t>السلوك</a:t>
            </a:r>
            <a:endParaRPr b="1" sz="2000"/>
          </a:p>
        </p:txBody>
      </p:sp>
      <p:sp>
        <p:nvSpPr>
          <p:cNvPr id="241" name="Google Shape;241;p29"/>
          <p:cNvSpPr txBox="1"/>
          <p:nvPr/>
        </p:nvSpPr>
        <p:spPr>
          <a:xfrm>
            <a:off x="198350" y="3033800"/>
            <a:ext cx="16890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2000"/>
              <a:t>التعلم</a:t>
            </a:r>
            <a:endParaRPr b="1" sz="2000"/>
          </a:p>
        </p:txBody>
      </p:sp>
      <p:sp>
        <p:nvSpPr>
          <p:cNvPr id="242" name="Google Shape;242;p29"/>
          <p:cNvSpPr txBox="1"/>
          <p:nvPr/>
        </p:nvSpPr>
        <p:spPr>
          <a:xfrm>
            <a:off x="1593175" y="1880875"/>
            <a:ext cx="11769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2000"/>
              <a:t>النتائج</a:t>
            </a:r>
            <a:endParaRPr b="1" sz="2000"/>
          </a:p>
        </p:txBody>
      </p:sp>
      <p:pic>
        <p:nvPicPr>
          <p:cNvPr id="243" name="Google Shape;243;p29"/>
          <p:cNvPicPr preferRelativeResize="0"/>
          <p:nvPr/>
        </p:nvPicPr>
        <p:blipFill>
          <a:blip r:embed="rId3">
            <a:alphaModFix/>
          </a:blip>
          <a:stretch>
            <a:fillRect/>
          </a:stretch>
        </p:blipFill>
        <p:spPr>
          <a:xfrm>
            <a:off x="85790" y="55122"/>
            <a:ext cx="990057" cy="742975"/>
          </a:xfrm>
          <a:prstGeom prst="rect">
            <a:avLst/>
          </a:prstGeom>
          <a:noFill/>
          <a:ln>
            <a:noFill/>
          </a:ln>
        </p:spPr>
      </p:pic>
      <p:sp>
        <p:nvSpPr>
          <p:cNvPr id="244" name="Google Shape;244;p29"/>
          <p:cNvSpPr txBox="1"/>
          <p:nvPr/>
        </p:nvSpPr>
        <p:spPr>
          <a:xfrm>
            <a:off x="5621575" y="2382075"/>
            <a:ext cx="3172200" cy="2124000"/>
          </a:xfrm>
          <a:prstGeom prst="rect">
            <a:avLst/>
          </a:prstGeom>
          <a:noFill/>
          <a:ln>
            <a:noFill/>
          </a:ln>
        </p:spPr>
        <p:txBody>
          <a:bodyPr anchorCtr="0" anchor="t" bIns="91425" lIns="91425" spcFirstLastPara="1" rIns="91425" wrap="square" tIns="91425">
            <a:spAutoFit/>
          </a:bodyPr>
          <a:lstStyle/>
          <a:p>
            <a:pPr indent="0" lvl="0" marL="457200" rtl="1" algn="r">
              <a:spcBef>
                <a:spcPts val="0"/>
              </a:spcBef>
              <a:spcAft>
                <a:spcPts val="0"/>
              </a:spcAft>
              <a:buNone/>
            </a:pPr>
            <a:r>
              <a:rPr lang="en-GB" sz="1800">
                <a:latin typeface="Alexandria"/>
                <a:ea typeface="Alexandria"/>
                <a:cs typeface="Alexandria"/>
                <a:sym typeface="Alexandria"/>
              </a:rPr>
              <a:t>من خلال قياس عدة جوانب</a:t>
            </a:r>
            <a:endParaRPr sz="1900">
              <a:latin typeface="Alexandria"/>
              <a:ea typeface="Alexandria"/>
              <a:cs typeface="Alexandria"/>
              <a:sym typeface="Alexandria"/>
            </a:endParaRPr>
          </a:p>
          <a:p>
            <a:pPr indent="0" lvl="0" marL="457200" rtl="1" algn="r">
              <a:spcBef>
                <a:spcPts val="0"/>
              </a:spcBef>
              <a:spcAft>
                <a:spcPts val="0"/>
              </a:spcAft>
              <a:buNone/>
            </a:pPr>
            <a:r>
              <a:t/>
            </a:r>
            <a:endParaRPr sz="1800">
              <a:latin typeface="Alexandria"/>
              <a:ea typeface="Alexandria"/>
              <a:cs typeface="Alexandria"/>
              <a:sym typeface="Alexandria"/>
            </a:endParaRPr>
          </a:p>
          <a:p>
            <a:pPr indent="-342900" lvl="0" marL="457200" rtl="1" algn="r">
              <a:spcBef>
                <a:spcPts val="0"/>
              </a:spcBef>
              <a:spcAft>
                <a:spcPts val="0"/>
              </a:spcAft>
              <a:buSzPts val="1800"/>
              <a:buFont typeface="Alexandria"/>
              <a:buChar char="●"/>
            </a:pPr>
            <a:r>
              <a:rPr lang="en-GB" sz="1800">
                <a:latin typeface="Alexandria"/>
                <a:ea typeface="Alexandria"/>
                <a:cs typeface="Alexandria"/>
                <a:sym typeface="Alexandria"/>
              </a:rPr>
              <a:t>ردود الفعل </a:t>
            </a:r>
            <a:endParaRPr sz="1800">
              <a:latin typeface="Alexandria"/>
              <a:ea typeface="Alexandria"/>
              <a:cs typeface="Alexandria"/>
              <a:sym typeface="Alexandria"/>
            </a:endParaRPr>
          </a:p>
          <a:p>
            <a:pPr indent="-342900" lvl="0" marL="457200" rtl="1" algn="r">
              <a:spcBef>
                <a:spcPts val="0"/>
              </a:spcBef>
              <a:spcAft>
                <a:spcPts val="0"/>
              </a:spcAft>
              <a:buSzPts val="1800"/>
              <a:buFont typeface="Alexandria"/>
              <a:buChar char="●"/>
            </a:pPr>
            <a:r>
              <a:rPr lang="en-GB" sz="1800">
                <a:latin typeface="Alexandria"/>
                <a:ea typeface="Alexandria"/>
                <a:cs typeface="Alexandria"/>
                <a:sym typeface="Alexandria"/>
              </a:rPr>
              <a:t>التعلم </a:t>
            </a:r>
            <a:endParaRPr sz="1800">
              <a:latin typeface="Alexandria"/>
              <a:ea typeface="Alexandria"/>
              <a:cs typeface="Alexandria"/>
              <a:sym typeface="Alexandria"/>
            </a:endParaRPr>
          </a:p>
          <a:p>
            <a:pPr indent="-342900" lvl="0" marL="457200" rtl="1" algn="r">
              <a:spcBef>
                <a:spcPts val="0"/>
              </a:spcBef>
              <a:spcAft>
                <a:spcPts val="0"/>
              </a:spcAft>
              <a:buSzPts val="1800"/>
              <a:buFont typeface="Alexandria"/>
              <a:buChar char="●"/>
            </a:pPr>
            <a:r>
              <a:rPr lang="en-GB" sz="1800">
                <a:latin typeface="Alexandria"/>
                <a:ea typeface="Alexandria"/>
                <a:cs typeface="Alexandria"/>
                <a:sym typeface="Alexandria"/>
              </a:rPr>
              <a:t>السلوك</a:t>
            </a:r>
            <a:endParaRPr sz="1800">
              <a:latin typeface="Alexandria"/>
              <a:ea typeface="Alexandria"/>
              <a:cs typeface="Alexandria"/>
              <a:sym typeface="Alexandria"/>
            </a:endParaRPr>
          </a:p>
          <a:p>
            <a:pPr indent="-342900" lvl="0" marL="457200" rtl="1" algn="r">
              <a:spcBef>
                <a:spcPts val="0"/>
              </a:spcBef>
              <a:spcAft>
                <a:spcPts val="0"/>
              </a:spcAft>
              <a:buSzPts val="1800"/>
              <a:buFont typeface="Alexandria"/>
              <a:buChar char="●"/>
            </a:pPr>
            <a:r>
              <a:rPr lang="en-GB" sz="1800">
                <a:latin typeface="Alexandria"/>
                <a:ea typeface="Alexandria"/>
                <a:cs typeface="Alexandria"/>
                <a:sym typeface="Alexandria"/>
              </a:rPr>
              <a:t>النتائج</a:t>
            </a:r>
            <a:endParaRPr sz="1800">
              <a:latin typeface="Alexandria"/>
              <a:ea typeface="Alexandria"/>
              <a:cs typeface="Alexandria"/>
              <a:sym typeface="Alexand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30"/>
          <p:cNvPicPr preferRelativeResize="0"/>
          <p:nvPr/>
        </p:nvPicPr>
        <p:blipFill>
          <a:blip r:embed="rId3">
            <a:alphaModFix amt="52999"/>
          </a:blip>
          <a:stretch>
            <a:fillRect/>
          </a:stretch>
        </p:blipFill>
        <p:spPr>
          <a:xfrm>
            <a:off x="0" y="5347"/>
            <a:ext cx="9144000" cy="5132807"/>
          </a:xfrm>
          <a:prstGeom prst="rect">
            <a:avLst/>
          </a:prstGeom>
          <a:noFill/>
          <a:ln>
            <a:noFill/>
          </a:ln>
        </p:spPr>
      </p:pic>
      <p:sp>
        <p:nvSpPr>
          <p:cNvPr id="250" name="Google Shape;250;p30"/>
          <p:cNvSpPr txBox="1"/>
          <p:nvPr/>
        </p:nvSpPr>
        <p:spPr>
          <a:xfrm>
            <a:off x="412475" y="616225"/>
            <a:ext cx="8311800" cy="44007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t/>
            </a:r>
            <a:endParaRPr sz="15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5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500">
              <a:solidFill>
                <a:schemeClr val="dk1"/>
              </a:solidFill>
              <a:latin typeface="Alexandria"/>
              <a:ea typeface="Alexandria"/>
              <a:cs typeface="Alexandria"/>
              <a:sym typeface="Alexandria"/>
            </a:endParaRPr>
          </a:p>
          <a:p>
            <a:pPr indent="-330200" lvl="0" marL="457200" rtl="1" algn="r">
              <a:lnSpc>
                <a:spcPct val="115000"/>
              </a:lnSpc>
              <a:spcBef>
                <a:spcPts val="0"/>
              </a:spcBef>
              <a:spcAft>
                <a:spcPts val="0"/>
              </a:spcAft>
              <a:buClr>
                <a:schemeClr val="dk1"/>
              </a:buClr>
              <a:buSzPts val="1600"/>
              <a:buFont typeface="Alexandria"/>
              <a:buChar char="●"/>
            </a:pPr>
            <a:r>
              <a:rPr lang="en-GB" sz="1600">
                <a:solidFill>
                  <a:schemeClr val="dk1"/>
                </a:solidFill>
                <a:latin typeface="Alexandria"/>
                <a:ea typeface="Alexandria"/>
                <a:cs typeface="Alexandria"/>
                <a:sym typeface="Alexandria"/>
              </a:rPr>
              <a:t>لأننا نغطى مجالات حيوية ومطلوبة في سوق التدريب وتنمية الكوادر البشرية.</a:t>
            </a:r>
            <a:endParaRPr sz="16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6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500">
                <a:solidFill>
                  <a:schemeClr val="dk1"/>
                </a:solidFill>
                <a:latin typeface="Alexandria"/>
                <a:ea typeface="Alexandria"/>
                <a:cs typeface="Alexandria"/>
                <a:sym typeface="Alexandria"/>
              </a:rPr>
              <a:t>        </a:t>
            </a:r>
            <a:r>
              <a:rPr lang="en-GB" sz="1800">
                <a:solidFill>
                  <a:srgbClr val="010C80"/>
                </a:solidFill>
                <a:latin typeface="Alexandria"/>
                <a:ea typeface="Alexandria"/>
                <a:cs typeface="Alexandria"/>
                <a:sym typeface="Alexandria"/>
              </a:rPr>
              <a:t> دورات المجال الهندسي </a:t>
            </a:r>
            <a:endParaRPr sz="1800">
              <a:solidFill>
                <a:srgbClr val="010C80"/>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800">
                <a:solidFill>
                  <a:srgbClr val="010C80"/>
                </a:solidFill>
                <a:latin typeface="Alexandria"/>
                <a:ea typeface="Alexandria"/>
                <a:cs typeface="Alexandria"/>
                <a:sym typeface="Alexandria"/>
              </a:rPr>
              <a:t>           دورات المجال المالي </a:t>
            </a:r>
            <a:endParaRPr sz="1800">
              <a:solidFill>
                <a:srgbClr val="010C80"/>
              </a:solidFill>
              <a:latin typeface="Alexandria"/>
              <a:ea typeface="Alexandria"/>
              <a:cs typeface="Alexandria"/>
              <a:sym typeface="Alexandria"/>
            </a:endParaRPr>
          </a:p>
          <a:p>
            <a:pPr indent="0" lvl="0" marL="0" rtl="1" algn="r">
              <a:lnSpc>
                <a:spcPct val="115000"/>
              </a:lnSpc>
              <a:spcBef>
                <a:spcPts val="0"/>
              </a:spcBef>
              <a:spcAft>
                <a:spcPts val="0"/>
              </a:spcAft>
              <a:buNone/>
            </a:pPr>
            <a:r>
              <a:rPr lang="en-GB" sz="1800">
                <a:solidFill>
                  <a:srgbClr val="010C80"/>
                </a:solidFill>
                <a:latin typeface="Alexandria"/>
                <a:ea typeface="Alexandria"/>
                <a:cs typeface="Alexandria"/>
                <a:sym typeface="Alexandria"/>
              </a:rPr>
              <a:t>          دورات المجال الإداري</a:t>
            </a:r>
            <a:endParaRPr sz="1800">
              <a:solidFill>
                <a:srgbClr val="010C80"/>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500">
              <a:solidFill>
                <a:schemeClr val="dk1"/>
              </a:solidFill>
              <a:latin typeface="Alexandria"/>
              <a:ea typeface="Alexandria"/>
              <a:cs typeface="Alexandria"/>
              <a:sym typeface="Alexandria"/>
            </a:endParaRPr>
          </a:p>
          <a:p>
            <a:pPr indent="-330200" lvl="0" marL="457200" rtl="1" algn="r">
              <a:lnSpc>
                <a:spcPct val="115000"/>
              </a:lnSpc>
              <a:spcBef>
                <a:spcPts val="0"/>
              </a:spcBef>
              <a:spcAft>
                <a:spcPts val="0"/>
              </a:spcAft>
              <a:buClr>
                <a:schemeClr val="dk1"/>
              </a:buClr>
              <a:buSzPts val="1600"/>
              <a:buFont typeface="Alexandria"/>
              <a:buChar char="●"/>
            </a:pPr>
            <a:r>
              <a:rPr lang="en-GB" sz="1600">
                <a:solidFill>
                  <a:schemeClr val="dk1"/>
                </a:solidFill>
                <a:latin typeface="Alexandria"/>
                <a:ea typeface="Alexandria"/>
                <a:cs typeface="Alexandria"/>
                <a:sym typeface="Alexandria"/>
              </a:rPr>
              <a:t>لأننا نوفر ونطور دورات وبرامج تدريبية حسب احتياجات العميل أو المتدرب بشكل مخصص. </a:t>
            </a:r>
            <a:endParaRPr sz="1600">
              <a:solidFill>
                <a:schemeClr val="dk1"/>
              </a:solidFill>
              <a:latin typeface="Alexandria"/>
              <a:ea typeface="Alexandria"/>
              <a:cs typeface="Alexandria"/>
              <a:sym typeface="Alexandria"/>
            </a:endParaRPr>
          </a:p>
          <a:p>
            <a:pPr indent="-330200" lvl="0" marL="457200" rtl="1" algn="r">
              <a:lnSpc>
                <a:spcPct val="115000"/>
              </a:lnSpc>
              <a:spcBef>
                <a:spcPts val="0"/>
              </a:spcBef>
              <a:spcAft>
                <a:spcPts val="0"/>
              </a:spcAft>
              <a:buClr>
                <a:schemeClr val="dk1"/>
              </a:buClr>
              <a:buSzPts val="1600"/>
              <a:buFont typeface="Alexandria"/>
              <a:buChar char="●"/>
            </a:pPr>
            <a:r>
              <a:rPr lang="en-GB" sz="1600">
                <a:solidFill>
                  <a:schemeClr val="dk1"/>
                </a:solidFill>
                <a:latin typeface="Alexandria"/>
                <a:ea typeface="Alexandria"/>
                <a:cs typeface="Alexandria"/>
                <a:sym typeface="Alexandria"/>
              </a:rPr>
              <a:t>لأننا بوابة آمنة للتسجيل في دورات ومناهج كبرى الجامعات العالمية.</a:t>
            </a:r>
            <a:endParaRPr sz="1600">
              <a:solidFill>
                <a:schemeClr val="dk1"/>
              </a:solidFill>
              <a:latin typeface="Alexandria"/>
              <a:ea typeface="Alexandria"/>
              <a:cs typeface="Alexandria"/>
              <a:sym typeface="Alexandria"/>
            </a:endParaRPr>
          </a:p>
          <a:p>
            <a:pPr indent="-330200" lvl="0" marL="457200" rtl="1" algn="r">
              <a:lnSpc>
                <a:spcPct val="115000"/>
              </a:lnSpc>
              <a:spcBef>
                <a:spcPts val="0"/>
              </a:spcBef>
              <a:spcAft>
                <a:spcPts val="0"/>
              </a:spcAft>
              <a:buClr>
                <a:schemeClr val="dk1"/>
              </a:buClr>
              <a:buSzPts val="1600"/>
              <a:buFont typeface="Alexandria"/>
              <a:buChar char="●"/>
            </a:pPr>
            <a:r>
              <a:rPr lang="en-GB" sz="1600">
                <a:solidFill>
                  <a:schemeClr val="dk1"/>
                </a:solidFill>
                <a:latin typeface="Alexandria"/>
                <a:ea typeface="Alexandria"/>
                <a:cs typeface="Alexandria"/>
                <a:sym typeface="Alexandria"/>
              </a:rPr>
              <a:t>لأننا نقيم وبشكل دائم كل برامجنا التدريبية وفقا لأعلى المعايير التدريبية وأفضل الممارسات المنهجية.</a:t>
            </a:r>
            <a:endParaRPr sz="1600">
              <a:solidFill>
                <a:schemeClr val="dk1"/>
              </a:solidFill>
              <a:latin typeface="Alexandria"/>
              <a:ea typeface="Alexandria"/>
              <a:cs typeface="Alexandria"/>
              <a:sym typeface="Alexandria"/>
            </a:endParaRPr>
          </a:p>
          <a:p>
            <a:pPr indent="0" lvl="0" marL="0" rtl="0" algn="l">
              <a:spcBef>
                <a:spcPts val="0"/>
              </a:spcBef>
              <a:spcAft>
                <a:spcPts val="0"/>
              </a:spcAft>
              <a:buNone/>
            </a:pPr>
            <a:r>
              <a:t/>
            </a:r>
            <a:endParaRPr/>
          </a:p>
        </p:txBody>
      </p:sp>
      <p:sp>
        <p:nvSpPr>
          <p:cNvPr id="251" name="Google Shape;251;p30"/>
          <p:cNvSpPr txBox="1"/>
          <p:nvPr/>
        </p:nvSpPr>
        <p:spPr>
          <a:xfrm>
            <a:off x="5642950" y="616225"/>
            <a:ext cx="3006600" cy="5541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2400">
                <a:solidFill>
                  <a:srgbClr val="010C80"/>
                </a:solidFill>
                <a:latin typeface="Alexandria"/>
                <a:ea typeface="Alexandria"/>
                <a:cs typeface="Alexandria"/>
                <a:sym typeface="Alexandria"/>
              </a:rPr>
              <a:t>لماذا FSI ؟</a:t>
            </a:r>
            <a:endParaRPr sz="2300">
              <a:solidFill>
                <a:srgbClr val="010C8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1000"/>
                                        <p:tgtEl>
                                          <p:spTgt spid="250"/>
                                        </p:tgtEl>
                                        <p:attrNameLst>
                                          <p:attrName>ppt_w</p:attrName>
                                        </p:attrNameLst>
                                      </p:cBhvr>
                                      <p:tavLst>
                                        <p:tav fmla="" tm="0">
                                          <p:val>
                                            <p:strVal val="0"/>
                                          </p:val>
                                        </p:tav>
                                        <p:tav fmla="" tm="100000">
                                          <p:val>
                                            <p:strVal val="#ppt_w"/>
                                          </p:val>
                                        </p:tav>
                                      </p:tavLst>
                                    </p:anim>
                                    <p:anim calcmode="lin" valueType="num">
                                      <p:cBhvr additive="base">
                                        <p:cTn dur="1000"/>
                                        <p:tgtEl>
                                          <p:spTgt spid="25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1"/>
          <p:cNvPicPr preferRelativeResize="0"/>
          <p:nvPr/>
        </p:nvPicPr>
        <p:blipFill>
          <a:blip r:embed="rId3">
            <a:alphaModFix amt="87000"/>
          </a:blip>
          <a:stretch>
            <a:fillRect/>
          </a:stretch>
        </p:blipFill>
        <p:spPr>
          <a:xfrm>
            <a:off x="0" y="0"/>
            <a:ext cx="9144000" cy="5088825"/>
          </a:xfrm>
          <a:prstGeom prst="rect">
            <a:avLst/>
          </a:prstGeom>
          <a:noFill/>
          <a:ln>
            <a:noFill/>
          </a:ln>
        </p:spPr>
      </p:pic>
      <p:sp>
        <p:nvSpPr>
          <p:cNvPr id="257" name="Google Shape;257;p31"/>
          <p:cNvSpPr txBox="1"/>
          <p:nvPr/>
        </p:nvSpPr>
        <p:spPr>
          <a:xfrm>
            <a:off x="934275" y="3200400"/>
            <a:ext cx="7466700" cy="1691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2200">
                <a:solidFill>
                  <a:schemeClr val="lt1"/>
                </a:solidFill>
                <a:latin typeface="Alexandria"/>
                <a:ea typeface="Alexandria"/>
                <a:cs typeface="Alexandria"/>
                <a:sym typeface="Alexandria"/>
              </a:rPr>
              <a:t>لا نقدم تدريبا يسطر.</a:t>
            </a:r>
            <a:endParaRPr sz="2200">
              <a:solidFill>
                <a:schemeClr val="lt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2200">
                <a:solidFill>
                  <a:schemeClr val="lt1"/>
                </a:solidFill>
                <a:latin typeface="Alexandria"/>
                <a:ea typeface="Alexandria"/>
                <a:cs typeface="Alexandria"/>
                <a:sym typeface="Alexandria"/>
              </a:rPr>
              <a:t>نحن نقدم مهارات تلمسها في عجلة تقدمك وتنمية تسيطر على نتائج أعمالك.</a:t>
            </a:r>
            <a:endParaRPr sz="2200">
              <a:solidFill>
                <a:schemeClr val="lt1"/>
              </a:solidFill>
              <a:latin typeface="Alexandria"/>
              <a:ea typeface="Alexandria"/>
              <a:cs typeface="Alexandria"/>
              <a:sym typeface="Alexandria"/>
            </a:endParaRPr>
          </a:p>
          <a:p>
            <a:pPr indent="0" lvl="0" marL="0" rtl="0" algn="l">
              <a:spcBef>
                <a:spcPts val="0"/>
              </a:spcBef>
              <a:spcAft>
                <a:spcPts val="0"/>
              </a:spcAft>
              <a:buNone/>
            </a:pPr>
            <a:r>
              <a:t/>
            </a:r>
            <a:endParaRPr sz="2200"/>
          </a:p>
        </p:txBody>
      </p:sp>
      <p:pic>
        <p:nvPicPr>
          <p:cNvPr id="258" name="Google Shape;258;p31"/>
          <p:cNvPicPr preferRelativeResize="0"/>
          <p:nvPr/>
        </p:nvPicPr>
        <p:blipFill>
          <a:blip r:embed="rId4">
            <a:alphaModFix/>
          </a:blip>
          <a:stretch>
            <a:fillRect/>
          </a:stretch>
        </p:blipFill>
        <p:spPr>
          <a:xfrm>
            <a:off x="114800" y="71925"/>
            <a:ext cx="819476" cy="6146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2"/>
          <p:cNvPicPr preferRelativeResize="0"/>
          <p:nvPr/>
        </p:nvPicPr>
        <p:blipFill>
          <a:blip r:embed="rId3">
            <a:alphaModFix/>
          </a:blip>
          <a:stretch>
            <a:fillRect/>
          </a:stretch>
        </p:blipFill>
        <p:spPr>
          <a:xfrm>
            <a:off x="0" y="0"/>
            <a:ext cx="9144000" cy="5143500"/>
          </a:xfrm>
          <a:prstGeom prst="rect">
            <a:avLst/>
          </a:prstGeom>
          <a:noFill/>
          <a:ln>
            <a:noFill/>
          </a:ln>
        </p:spPr>
      </p:pic>
      <p:sp>
        <p:nvSpPr>
          <p:cNvPr id="264" name="Google Shape;264;p32"/>
          <p:cNvSpPr txBox="1"/>
          <p:nvPr/>
        </p:nvSpPr>
        <p:spPr>
          <a:xfrm>
            <a:off x="5083875" y="703200"/>
            <a:ext cx="3491100" cy="4926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2000">
                <a:solidFill>
                  <a:srgbClr val="010C80"/>
                </a:solidFill>
                <a:latin typeface="Alexandria"/>
                <a:ea typeface="Alexandria"/>
                <a:cs typeface="Alexandria"/>
                <a:sym typeface="Alexandria"/>
              </a:rPr>
              <a:t>شهادات يعتمد عليها ..</a:t>
            </a:r>
            <a:endParaRPr sz="1900">
              <a:solidFill>
                <a:srgbClr val="010C80"/>
              </a:solidFill>
            </a:endParaRPr>
          </a:p>
        </p:txBody>
      </p:sp>
      <p:sp>
        <p:nvSpPr>
          <p:cNvPr id="265" name="Google Shape;265;p32"/>
          <p:cNvSpPr txBox="1"/>
          <p:nvPr/>
        </p:nvSpPr>
        <p:spPr>
          <a:xfrm>
            <a:off x="1058750" y="1270425"/>
            <a:ext cx="7677900" cy="16038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1700">
                <a:solidFill>
                  <a:schemeClr val="dk1"/>
                </a:solidFill>
                <a:latin typeface="Alexandria"/>
                <a:ea typeface="Alexandria"/>
                <a:cs typeface="Alexandria"/>
                <a:sym typeface="Alexandria"/>
              </a:rPr>
              <a:t>اعتمادات وطنية و دولية تضيف لسيرتك المهنية وتعزز أوضاعك الوظيفية.</a:t>
            </a:r>
            <a:endParaRPr sz="17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7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700">
                <a:solidFill>
                  <a:schemeClr val="dk1"/>
                </a:solidFill>
                <a:latin typeface="Alexandria"/>
                <a:ea typeface="Alexandria"/>
                <a:cs typeface="Alexandria"/>
                <a:sym typeface="Alexandria"/>
              </a:rPr>
              <a:t>من خلال فريق عمل يضم مجموعة من المدربين المعتمدين من أشهر الجهات الموثوقة يقدمون دورات احترافية متميزة .</a:t>
            </a:r>
            <a:endParaRPr sz="1700">
              <a:solidFill>
                <a:schemeClr val="dk1"/>
              </a:solidFill>
              <a:latin typeface="Alexandria"/>
              <a:ea typeface="Alexandria"/>
              <a:cs typeface="Alexandria"/>
              <a:sym typeface="Alexandria"/>
            </a:endParaRPr>
          </a:p>
          <a:p>
            <a:pPr indent="0" lvl="0" marL="0" rtl="0" algn="l">
              <a:spcBef>
                <a:spcPts val="0"/>
              </a:spcBef>
              <a:spcAft>
                <a:spcPts val="0"/>
              </a:spcAft>
              <a:buNone/>
            </a:pPr>
            <a:r>
              <a:t/>
            </a:r>
            <a:endParaRPr/>
          </a:p>
        </p:txBody>
      </p:sp>
      <p:sp>
        <p:nvSpPr>
          <p:cNvPr id="266" name="Google Shape;266;p32"/>
          <p:cNvSpPr txBox="1"/>
          <p:nvPr/>
        </p:nvSpPr>
        <p:spPr>
          <a:xfrm>
            <a:off x="5879000" y="2691025"/>
            <a:ext cx="3180300" cy="6810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Clr>
                <a:schemeClr val="dk1"/>
              </a:buClr>
              <a:buSzPts val="1100"/>
              <a:buFont typeface="Arial"/>
              <a:buNone/>
            </a:pPr>
            <a:r>
              <a:rPr lang="en-GB" sz="1500">
                <a:solidFill>
                  <a:schemeClr val="dk1"/>
                </a:solidFill>
                <a:latin typeface="Alexandria"/>
                <a:ea typeface="Alexandria"/>
                <a:cs typeface="Alexandria"/>
                <a:sym typeface="Alexandria"/>
              </a:rPr>
              <a:t>اعتماد المؤسسة العامة للتدريب التقني والمهني</a:t>
            </a:r>
            <a:endParaRPr/>
          </a:p>
        </p:txBody>
      </p:sp>
      <p:sp>
        <p:nvSpPr>
          <p:cNvPr id="267" name="Google Shape;267;p32"/>
          <p:cNvSpPr txBox="1"/>
          <p:nvPr/>
        </p:nvSpPr>
        <p:spPr>
          <a:xfrm>
            <a:off x="4512375" y="3709775"/>
            <a:ext cx="284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8" name="Google Shape;268;p32"/>
          <p:cNvSpPr txBox="1"/>
          <p:nvPr/>
        </p:nvSpPr>
        <p:spPr>
          <a:xfrm>
            <a:off x="3481063" y="2683375"/>
            <a:ext cx="2484900" cy="4617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Clr>
                <a:schemeClr val="dk1"/>
              </a:buClr>
              <a:buSzPts val="1100"/>
              <a:buFont typeface="Arial"/>
              <a:buNone/>
            </a:pPr>
            <a:r>
              <a:rPr lang="en-GB" sz="1800">
                <a:solidFill>
                  <a:schemeClr val="dk1"/>
                </a:solidFill>
                <a:latin typeface="Alexandria"/>
                <a:ea typeface="Alexandria"/>
                <a:cs typeface="Alexandria"/>
                <a:sym typeface="Alexandria"/>
              </a:rPr>
              <a:t>اعتماد PMP</a:t>
            </a:r>
            <a:endParaRPr sz="1700"/>
          </a:p>
        </p:txBody>
      </p:sp>
      <p:sp>
        <p:nvSpPr>
          <p:cNvPr id="269" name="Google Shape;269;p32"/>
          <p:cNvSpPr txBox="1"/>
          <p:nvPr/>
        </p:nvSpPr>
        <p:spPr>
          <a:xfrm>
            <a:off x="822450" y="2691025"/>
            <a:ext cx="2286000" cy="4464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Clr>
                <a:schemeClr val="dk1"/>
              </a:buClr>
              <a:buSzPts val="1100"/>
              <a:buFont typeface="Arial"/>
              <a:buNone/>
            </a:pPr>
            <a:r>
              <a:rPr lang="en-GB" sz="1700">
                <a:solidFill>
                  <a:schemeClr val="dk1"/>
                </a:solidFill>
                <a:latin typeface="Alexandria"/>
                <a:ea typeface="Alexandria"/>
                <a:cs typeface="Alexandria"/>
                <a:sym typeface="Alexandria"/>
              </a:rPr>
              <a:t>اعتماد CIPD</a:t>
            </a:r>
            <a:endParaRPr sz="1600"/>
          </a:p>
        </p:txBody>
      </p:sp>
      <p:pic>
        <p:nvPicPr>
          <p:cNvPr id="270" name="Google Shape;270;p32"/>
          <p:cNvPicPr preferRelativeResize="0"/>
          <p:nvPr/>
        </p:nvPicPr>
        <p:blipFill>
          <a:blip r:embed="rId4">
            <a:alphaModFix/>
          </a:blip>
          <a:stretch>
            <a:fillRect/>
          </a:stretch>
        </p:blipFill>
        <p:spPr>
          <a:xfrm>
            <a:off x="6742350" y="3372025"/>
            <a:ext cx="1453600" cy="1453600"/>
          </a:xfrm>
          <a:prstGeom prst="rect">
            <a:avLst/>
          </a:prstGeom>
          <a:noFill/>
          <a:ln>
            <a:noFill/>
          </a:ln>
        </p:spPr>
      </p:pic>
      <p:pic>
        <p:nvPicPr>
          <p:cNvPr id="271" name="Google Shape;271;p32"/>
          <p:cNvPicPr preferRelativeResize="0"/>
          <p:nvPr/>
        </p:nvPicPr>
        <p:blipFill>
          <a:blip r:embed="rId5">
            <a:alphaModFix/>
          </a:blip>
          <a:stretch>
            <a:fillRect/>
          </a:stretch>
        </p:blipFill>
        <p:spPr>
          <a:xfrm>
            <a:off x="3978538" y="3266850"/>
            <a:ext cx="1663925" cy="1663925"/>
          </a:xfrm>
          <a:prstGeom prst="rect">
            <a:avLst/>
          </a:prstGeom>
          <a:noFill/>
          <a:ln>
            <a:noFill/>
          </a:ln>
        </p:spPr>
      </p:pic>
      <p:pic>
        <p:nvPicPr>
          <p:cNvPr id="272" name="Google Shape;272;p32"/>
          <p:cNvPicPr preferRelativeResize="0"/>
          <p:nvPr/>
        </p:nvPicPr>
        <p:blipFill>
          <a:blip r:embed="rId6">
            <a:alphaModFix/>
          </a:blip>
          <a:stretch>
            <a:fillRect/>
          </a:stretch>
        </p:blipFill>
        <p:spPr>
          <a:xfrm>
            <a:off x="673350" y="3497832"/>
            <a:ext cx="2286000" cy="1201993"/>
          </a:xfrm>
          <a:prstGeom prst="rect">
            <a:avLst/>
          </a:prstGeom>
          <a:noFill/>
          <a:ln>
            <a:noFill/>
          </a:ln>
        </p:spPr>
      </p:pic>
      <p:pic>
        <p:nvPicPr>
          <p:cNvPr id="273" name="Google Shape;273;p32"/>
          <p:cNvPicPr preferRelativeResize="0"/>
          <p:nvPr/>
        </p:nvPicPr>
        <p:blipFill>
          <a:blip r:embed="rId7">
            <a:alphaModFix/>
          </a:blip>
          <a:stretch>
            <a:fillRect/>
          </a:stretch>
        </p:blipFill>
        <p:spPr>
          <a:xfrm>
            <a:off x="0" y="0"/>
            <a:ext cx="1905000" cy="228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1000"/>
                                        <p:tgtEl>
                                          <p:spTgt spid="27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1000"/>
                                        <p:tgtEl>
                                          <p:spTgt spid="271"/>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1000"/>
                                        <p:tgtEl>
                                          <p:spTgt spid="272"/>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3"/>
          <p:cNvSpPr/>
          <p:nvPr/>
        </p:nvSpPr>
        <p:spPr>
          <a:xfrm>
            <a:off x="967800" y="1728900"/>
            <a:ext cx="7593600" cy="29544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3"/>
          <p:cNvSpPr txBox="1"/>
          <p:nvPr/>
        </p:nvSpPr>
        <p:spPr>
          <a:xfrm>
            <a:off x="646050" y="213600"/>
            <a:ext cx="8237100" cy="15153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1800">
                <a:solidFill>
                  <a:srgbClr val="010C80"/>
                </a:solidFill>
                <a:latin typeface="Alexandria"/>
                <a:ea typeface="Alexandria"/>
                <a:cs typeface="Alexandria"/>
                <a:sym typeface="Alexandria"/>
              </a:rPr>
              <a:t>شركاء النجاح</a:t>
            </a:r>
            <a:endParaRPr sz="1800">
              <a:solidFill>
                <a:srgbClr val="010C80"/>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sz="15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500">
                <a:solidFill>
                  <a:schemeClr val="dk1"/>
                </a:solidFill>
                <a:latin typeface="Alexandria"/>
                <a:ea typeface="Alexandria"/>
                <a:cs typeface="Alexandria"/>
                <a:sym typeface="Alexandria"/>
              </a:rPr>
              <a:t>على مدى سنوات عمل من الخبرة والتطور في مجال التدريب وتنمية المهارات البشرية قمنا خلالها بتدريب 8488 متدربا و فزنا بشراكة ما يزيد عن 30 شركة من العملاء الدائمين.</a:t>
            </a:r>
            <a:endParaRPr sz="15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a:p>
        </p:txBody>
      </p:sp>
      <p:pic>
        <p:nvPicPr>
          <p:cNvPr id="280" name="Google Shape;280;p33"/>
          <p:cNvPicPr preferRelativeResize="0"/>
          <p:nvPr/>
        </p:nvPicPr>
        <p:blipFill>
          <a:blip r:embed="rId3">
            <a:alphaModFix/>
          </a:blip>
          <a:stretch>
            <a:fillRect/>
          </a:stretch>
        </p:blipFill>
        <p:spPr>
          <a:xfrm>
            <a:off x="1263075" y="3180113"/>
            <a:ext cx="1278000" cy="1278000"/>
          </a:xfrm>
          <a:prstGeom prst="rect">
            <a:avLst/>
          </a:prstGeom>
          <a:noFill/>
          <a:ln>
            <a:noFill/>
          </a:ln>
        </p:spPr>
      </p:pic>
      <p:pic>
        <p:nvPicPr>
          <p:cNvPr id="281" name="Google Shape;281;p33"/>
          <p:cNvPicPr preferRelativeResize="0"/>
          <p:nvPr/>
        </p:nvPicPr>
        <p:blipFill>
          <a:blip r:embed="rId4">
            <a:alphaModFix/>
          </a:blip>
          <a:stretch>
            <a:fillRect/>
          </a:stretch>
        </p:blipFill>
        <p:spPr>
          <a:xfrm>
            <a:off x="4508413" y="1950063"/>
            <a:ext cx="2041675" cy="1118525"/>
          </a:xfrm>
          <a:prstGeom prst="rect">
            <a:avLst/>
          </a:prstGeom>
          <a:noFill/>
          <a:ln>
            <a:noFill/>
          </a:ln>
        </p:spPr>
      </p:pic>
      <p:pic>
        <p:nvPicPr>
          <p:cNvPr id="282" name="Google Shape;282;p33"/>
          <p:cNvPicPr preferRelativeResize="0"/>
          <p:nvPr/>
        </p:nvPicPr>
        <p:blipFill>
          <a:blip r:embed="rId5">
            <a:alphaModFix/>
          </a:blip>
          <a:stretch>
            <a:fillRect/>
          </a:stretch>
        </p:blipFill>
        <p:spPr>
          <a:xfrm>
            <a:off x="2734175" y="1781163"/>
            <a:ext cx="1581150" cy="1581150"/>
          </a:xfrm>
          <a:prstGeom prst="rect">
            <a:avLst/>
          </a:prstGeom>
          <a:noFill/>
          <a:ln>
            <a:noFill/>
          </a:ln>
        </p:spPr>
      </p:pic>
      <p:pic>
        <p:nvPicPr>
          <p:cNvPr id="283" name="Google Shape;283;p33"/>
          <p:cNvPicPr preferRelativeResize="0"/>
          <p:nvPr/>
        </p:nvPicPr>
        <p:blipFill>
          <a:blip r:embed="rId6">
            <a:alphaModFix/>
          </a:blip>
          <a:stretch>
            <a:fillRect/>
          </a:stretch>
        </p:blipFill>
        <p:spPr>
          <a:xfrm>
            <a:off x="2846122" y="3527229"/>
            <a:ext cx="1662300" cy="930896"/>
          </a:xfrm>
          <a:prstGeom prst="rect">
            <a:avLst/>
          </a:prstGeom>
          <a:noFill/>
          <a:ln>
            <a:noFill/>
          </a:ln>
        </p:spPr>
      </p:pic>
      <p:pic>
        <p:nvPicPr>
          <p:cNvPr id="284" name="Google Shape;284;p33"/>
          <p:cNvPicPr preferRelativeResize="0"/>
          <p:nvPr/>
        </p:nvPicPr>
        <p:blipFill>
          <a:blip r:embed="rId7">
            <a:alphaModFix/>
          </a:blip>
          <a:stretch>
            <a:fillRect/>
          </a:stretch>
        </p:blipFill>
        <p:spPr>
          <a:xfrm>
            <a:off x="1207750" y="1815500"/>
            <a:ext cx="1278000" cy="1278000"/>
          </a:xfrm>
          <a:prstGeom prst="rect">
            <a:avLst/>
          </a:prstGeom>
          <a:noFill/>
          <a:ln>
            <a:noFill/>
          </a:ln>
        </p:spPr>
      </p:pic>
      <p:pic>
        <p:nvPicPr>
          <p:cNvPr id="285" name="Google Shape;285;p33"/>
          <p:cNvPicPr preferRelativeResize="0"/>
          <p:nvPr/>
        </p:nvPicPr>
        <p:blipFill>
          <a:blip r:embed="rId8">
            <a:alphaModFix/>
          </a:blip>
          <a:stretch>
            <a:fillRect/>
          </a:stretch>
        </p:blipFill>
        <p:spPr>
          <a:xfrm>
            <a:off x="6848075" y="1989049"/>
            <a:ext cx="1383052" cy="930900"/>
          </a:xfrm>
          <a:prstGeom prst="rect">
            <a:avLst/>
          </a:prstGeom>
          <a:noFill/>
          <a:ln>
            <a:noFill/>
          </a:ln>
        </p:spPr>
      </p:pic>
      <p:pic>
        <p:nvPicPr>
          <p:cNvPr id="286" name="Google Shape;286;p33"/>
          <p:cNvPicPr preferRelativeResize="0"/>
          <p:nvPr/>
        </p:nvPicPr>
        <p:blipFill>
          <a:blip r:embed="rId9">
            <a:alphaModFix/>
          </a:blip>
          <a:stretch>
            <a:fillRect/>
          </a:stretch>
        </p:blipFill>
        <p:spPr>
          <a:xfrm>
            <a:off x="4696475" y="3557793"/>
            <a:ext cx="1383050" cy="869769"/>
          </a:xfrm>
          <a:prstGeom prst="rect">
            <a:avLst/>
          </a:prstGeom>
          <a:noFill/>
          <a:ln>
            <a:noFill/>
          </a:ln>
        </p:spPr>
      </p:pic>
      <p:pic>
        <p:nvPicPr>
          <p:cNvPr id="287" name="Google Shape;287;p33"/>
          <p:cNvPicPr preferRelativeResize="0"/>
          <p:nvPr/>
        </p:nvPicPr>
        <p:blipFill>
          <a:blip r:embed="rId10">
            <a:alphaModFix/>
          </a:blip>
          <a:stretch>
            <a:fillRect/>
          </a:stretch>
        </p:blipFill>
        <p:spPr>
          <a:xfrm>
            <a:off x="6423225" y="3683766"/>
            <a:ext cx="2061975" cy="617847"/>
          </a:xfrm>
          <a:prstGeom prst="rect">
            <a:avLst/>
          </a:prstGeom>
          <a:noFill/>
          <a:ln>
            <a:noFill/>
          </a:ln>
        </p:spPr>
      </p:pic>
      <p:pic>
        <p:nvPicPr>
          <p:cNvPr id="288" name="Google Shape;288;p33"/>
          <p:cNvPicPr preferRelativeResize="0"/>
          <p:nvPr/>
        </p:nvPicPr>
        <p:blipFill>
          <a:blip r:embed="rId11">
            <a:alphaModFix/>
          </a:blip>
          <a:stretch>
            <a:fillRect/>
          </a:stretch>
        </p:blipFill>
        <p:spPr>
          <a:xfrm>
            <a:off x="144464" y="125748"/>
            <a:ext cx="823334" cy="61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1000"/>
                                        <p:tgtEl>
                                          <p:spTgt spid="2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1000"/>
                                        <p:tgtEl>
                                          <p:spTgt spid="2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1000"/>
                                        <p:tgtEl>
                                          <p:spTgt spid="28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1000"/>
                                        <p:tgtEl>
                                          <p:spTgt spid="2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1000"/>
                                        <p:tgtEl>
                                          <p:spTgt spid="2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1000"/>
                                        <p:tgtEl>
                                          <p:spTgt spid="28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1000"/>
                                        <p:tgtEl>
                                          <p:spTgt spid="2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1000"/>
                                        <p:tgtEl>
                                          <p:spTgt spid="28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mt="94000"/>
          </a:blip>
          <a:srcRect b="0" l="0" r="0" t="2315"/>
          <a:stretch/>
        </p:blipFill>
        <p:spPr>
          <a:xfrm>
            <a:off x="0" y="0"/>
            <a:ext cx="9144000" cy="5143500"/>
          </a:xfrm>
          <a:prstGeom prst="rect">
            <a:avLst/>
          </a:prstGeom>
          <a:noFill/>
          <a:ln>
            <a:noFill/>
          </a:ln>
        </p:spPr>
      </p:pic>
      <p:sp>
        <p:nvSpPr>
          <p:cNvPr id="76" name="Google Shape;76;p16"/>
          <p:cNvSpPr txBox="1"/>
          <p:nvPr>
            <p:ph idx="1" type="body"/>
          </p:nvPr>
        </p:nvSpPr>
        <p:spPr>
          <a:xfrm>
            <a:off x="311700" y="1560450"/>
            <a:ext cx="8520600" cy="3008400"/>
          </a:xfrm>
          <a:prstGeom prst="rect">
            <a:avLst/>
          </a:prstGeom>
        </p:spPr>
        <p:txBody>
          <a:bodyPr anchorCtr="0" anchor="t" bIns="91425" lIns="91425" spcFirstLastPara="1" rIns="91425" wrap="square" tIns="91425">
            <a:normAutofit lnSpcReduction="20000"/>
          </a:bodyPr>
          <a:lstStyle/>
          <a:p>
            <a:pPr indent="0" lvl="0" marL="0" rtl="1" algn="r">
              <a:spcBef>
                <a:spcPts val="0"/>
              </a:spcBef>
              <a:spcAft>
                <a:spcPts val="0"/>
              </a:spcAft>
              <a:buClr>
                <a:schemeClr val="dk1"/>
              </a:buClr>
              <a:buSzPts val="1100"/>
              <a:buFont typeface="Arial"/>
              <a:buNone/>
            </a:pPr>
            <a:r>
              <a:rPr lang="en-GB">
                <a:solidFill>
                  <a:schemeClr val="lt1"/>
                </a:solidFill>
              </a:rPr>
              <a:t>بدأت قصتنا مع تأسيس معهد FSI في عام 2018 وكلنا أمل في تغيير النمط الدارج لمعنى الدورات التدريبية شكلا ومضمونا فقد حرصنا منذ البداية على الارتقاء بمجال التدريب من مستوى العرض والطلب إلى مستوى إعداد وتوفير المحتوى التدريبي القادر على مواكبة متطلبات الشباب ومجالاتهم على تنوعها .</a:t>
            </a:r>
            <a:endParaRPr>
              <a:solidFill>
                <a:schemeClr val="lt1"/>
              </a:solidFill>
            </a:endParaRPr>
          </a:p>
          <a:p>
            <a:pPr indent="0" lvl="0" marL="0" rtl="1" algn="r">
              <a:spcBef>
                <a:spcPts val="0"/>
              </a:spcBef>
              <a:spcAft>
                <a:spcPts val="0"/>
              </a:spcAft>
              <a:buNone/>
            </a:pPr>
            <a:r>
              <a:rPr b="1" lang="en-GB">
                <a:solidFill>
                  <a:schemeClr val="lt1"/>
                </a:solidFill>
              </a:rPr>
              <a:t>هندسي </a:t>
            </a:r>
            <a:endParaRPr b="1">
              <a:solidFill>
                <a:schemeClr val="lt1"/>
              </a:solidFill>
            </a:endParaRPr>
          </a:p>
          <a:p>
            <a:pPr indent="0" lvl="0" marL="0" rtl="1" algn="r">
              <a:spcBef>
                <a:spcPts val="0"/>
              </a:spcBef>
              <a:spcAft>
                <a:spcPts val="0"/>
              </a:spcAft>
              <a:buNone/>
            </a:pPr>
            <a:r>
              <a:rPr lang="en-GB">
                <a:solidFill>
                  <a:schemeClr val="lt1"/>
                </a:solidFill>
              </a:rPr>
              <a:t>إ</a:t>
            </a:r>
            <a:r>
              <a:rPr b="1" lang="en-GB">
                <a:solidFill>
                  <a:schemeClr val="lt1"/>
                </a:solidFill>
              </a:rPr>
              <a:t>داري</a:t>
            </a:r>
            <a:endParaRPr b="1">
              <a:solidFill>
                <a:schemeClr val="lt1"/>
              </a:solidFill>
            </a:endParaRPr>
          </a:p>
          <a:p>
            <a:pPr indent="0" lvl="0" marL="0" rtl="1" algn="r">
              <a:spcBef>
                <a:spcPts val="0"/>
              </a:spcBef>
              <a:spcAft>
                <a:spcPts val="0"/>
              </a:spcAft>
              <a:buNone/>
            </a:pPr>
            <a:r>
              <a:rPr b="1" lang="en-GB">
                <a:solidFill>
                  <a:schemeClr val="lt1"/>
                </a:solidFill>
              </a:rPr>
              <a:t>مالي</a:t>
            </a:r>
            <a:endParaRPr b="1">
              <a:solidFill>
                <a:schemeClr val="lt1"/>
              </a:solidFill>
            </a:endParaRPr>
          </a:p>
          <a:p>
            <a:pPr indent="0" lvl="0" marL="0" rtl="1" algn="r">
              <a:spcBef>
                <a:spcPts val="0"/>
              </a:spcBef>
              <a:spcAft>
                <a:spcPts val="0"/>
              </a:spcAft>
              <a:buNone/>
            </a:pPr>
            <a:r>
              <a:t/>
            </a:r>
            <a:endParaRPr>
              <a:solidFill>
                <a:schemeClr val="lt1"/>
              </a:solidFill>
            </a:endParaRPr>
          </a:p>
          <a:p>
            <a:pPr indent="0" lvl="0" marL="0" rtl="1" algn="r">
              <a:spcBef>
                <a:spcPts val="0"/>
              </a:spcBef>
              <a:spcAft>
                <a:spcPts val="0"/>
              </a:spcAft>
              <a:buClr>
                <a:schemeClr val="dk1"/>
              </a:buClr>
              <a:buSzPts val="1100"/>
              <a:buFont typeface="Arial"/>
              <a:buNone/>
            </a:pPr>
            <a:r>
              <a:rPr lang="en-GB">
                <a:solidFill>
                  <a:schemeClr val="lt1"/>
                </a:solidFill>
              </a:rPr>
              <a:t> بأعلى معايير التدريب العالمية </a:t>
            </a:r>
            <a:endParaRPr>
              <a:solidFill>
                <a:schemeClr val="lt1"/>
              </a:solidFill>
            </a:endParaRPr>
          </a:p>
          <a:p>
            <a:pPr indent="0" lvl="0" marL="0" rtl="1" algn="r">
              <a:spcBef>
                <a:spcPts val="0"/>
              </a:spcBef>
              <a:spcAft>
                <a:spcPts val="1200"/>
              </a:spcAft>
              <a:buNone/>
            </a:pPr>
            <a:r>
              <a:rPr lang="en-GB">
                <a:solidFill>
                  <a:schemeClr val="lt1"/>
                </a:solidFill>
              </a:rPr>
              <a:t>نحن هنا لنصنع مايناسبك و يثري مجالك في موائمة ديناميكية مع متطلبات العمل والتطور السريع في كافة المجالات حول العالم.</a:t>
            </a:r>
            <a:r>
              <a:rPr lang="en-GB"/>
              <a:t>       </a:t>
            </a:r>
            <a:endParaRPr/>
          </a:p>
        </p:txBody>
      </p:sp>
      <p:sp>
        <p:nvSpPr>
          <p:cNvPr id="77" name="Google Shape;77;p16"/>
          <p:cNvSpPr txBox="1"/>
          <p:nvPr>
            <p:ph type="title"/>
          </p:nvPr>
        </p:nvSpPr>
        <p:spPr>
          <a:xfrm>
            <a:off x="5034175" y="445025"/>
            <a:ext cx="3798000" cy="10284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GB">
                <a:solidFill>
                  <a:schemeClr val="lt1"/>
                </a:solidFill>
                <a:latin typeface="Alexandria"/>
                <a:ea typeface="Alexandria"/>
                <a:cs typeface="Alexandria"/>
                <a:sym typeface="Alexandria"/>
              </a:rPr>
              <a:t>قصة نجاح </a:t>
            </a:r>
            <a:endParaRPr>
              <a:solidFill>
                <a:schemeClr val="lt1"/>
              </a:solidFill>
              <a:latin typeface="Alexandria"/>
              <a:ea typeface="Alexandria"/>
              <a:cs typeface="Alexandria"/>
              <a:sym typeface="Alexandria"/>
            </a:endParaRPr>
          </a:p>
          <a:p>
            <a:pPr indent="0" lvl="0" marL="0" rtl="0" algn="r">
              <a:spcBef>
                <a:spcPts val="0"/>
              </a:spcBef>
              <a:spcAft>
                <a:spcPts val="0"/>
              </a:spcAft>
              <a:buNone/>
            </a:pPr>
            <a:r>
              <a:rPr lang="en-GB">
                <a:solidFill>
                  <a:schemeClr val="lt1"/>
                </a:solidFill>
                <a:latin typeface="Mirza Medium"/>
                <a:ea typeface="Mirza Medium"/>
                <a:cs typeface="Mirza Medium"/>
                <a:sym typeface="Mirza Medium"/>
              </a:rPr>
              <a:t>لها بداية وبلا نهاية</a:t>
            </a:r>
            <a:endParaRPr>
              <a:solidFill>
                <a:schemeClr val="lt1"/>
              </a:solidFill>
              <a:latin typeface="Mirza Medium"/>
              <a:ea typeface="Mirza Medium"/>
              <a:cs typeface="Mirza Medium"/>
              <a:sym typeface="Mirza Medium"/>
            </a:endParaRPr>
          </a:p>
        </p:txBody>
      </p:sp>
      <p:pic>
        <p:nvPicPr>
          <p:cNvPr id="78" name="Google Shape;78;p16"/>
          <p:cNvPicPr preferRelativeResize="0"/>
          <p:nvPr/>
        </p:nvPicPr>
        <p:blipFill>
          <a:blip r:embed="rId4">
            <a:alphaModFix/>
          </a:blip>
          <a:stretch>
            <a:fillRect/>
          </a:stretch>
        </p:blipFill>
        <p:spPr>
          <a:xfrm>
            <a:off x="237152" y="257399"/>
            <a:ext cx="997675" cy="7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34"/>
          <p:cNvPicPr preferRelativeResize="0"/>
          <p:nvPr/>
        </p:nvPicPr>
        <p:blipFill>
          <a:blip r:embed="rId3">
            <a:alphaModFix/>
          </a:blip>
          <a:stretch>
            <a:fillRect/>
          </a:stretch>
        </p:blipFill>
        <p:spPr>
          <a:xfrm>
            <a:off x="0" y="0"/>
            <a:ext cx="9144000" cy="5143500"/>
          </a:xfrm>
          <a:prstGeom prst="rect">
            <a:avLst/>
          </a:prstGeom>
          <a:noFill/>
          <a:ln>
            <a:noFill/>
          </a:ln>
        </p:spPr>
      </p:pic>
      <p:sp>
        <p:nvSpPr>
          <p:cNvPr id="294" name="Google Shape;294;p34"/>
          <p:cNvSpPr txBox="1"/>
          <p:nvPr/>
        </p:nvSpPr>
        <p:spPr>
          <a:xfrm>
            <a:off x="3344525" y="206225"/>
            <a:ext cx="5702700" cy="7188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1800">
                <a:solidFill>
                  <a:schemeClr val="lt1"/>
                </a:solidFill>
                <a:latin typeface="Alexandria SemiBold"/>
                <a:ea typeface="Alexandria SemiBold"/>
                <a:cs typeface="Alexandria SemiBold"/>
                <a:sym typeface="Alexandria SemiBold"/>
              </a:rPr>
              <a:t>ألم يحن الوقت للمزيد من التطوير ؟!!</a:t>
            </a:r>
            <a:endParaRPr sz="1800">
              <a:solidFill>
                <a:schemeClr val="lt1"/>
              </a:solidFill>
              <a:latin typeface="Alexandria SemiBold"/>
              <a:ea typeface="Alexandria SemiBold"/>
              <a:cs typeface="Alexandria SemiBold"/>
              <a:sym typeface="Alexandria SemiBold"/>
            </a:endParaRPr>
          </a:p>
          <a:p>
            <a:pPr indent="0" lvl="0" marL="0" rtl="0" algn="r">
              <a:spcBef>
                <a:spcPts val="0"/>
              </a:spcBef>
              <a:spcAft>
                <a:spcPts val="0"/>
              </a:spcAft>
              <a:buNone/>
            </a:pPr>
            <a:r>
              <a:t/>
            </a:r>
            <a:endParaRPr/>
          </a:p>
        </p:txBody>
      </p:sp>
      <p:sp>
        <p:nvSpPr>
          <p:cNvPr id="295" name="Google Shape;295;p34"/>
          <p:cNvSpPr txBox="1"/>
          <p:nvPr/>
        </p:nvSpPr>
        <p:spPr>
          <a:xfrm>
            <a:off x="921850" y="1485900"/>
            <a:ext cx="33297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a:solidFill>
                <a:schemeClr val="lt1"/>
              </a:solidFill>
            </a:endParaRPr>
          </a:p>
        </p:txBody>
      </p:sp>
      <p:sp>
        <p:nvSpPr>
          <p:cNvPr id="296" name="Google Shape;296;p34"/>
          <p:cNvSpPr txBox="1"/>
          <p:nvPr/>
        </p:nvSpPr>
        <p:spPr>
          <a:xfrm>
            <a:off x="790975" y="1485900"/>
            <a:ext cx="3702300" cy="3909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sz="2400">
              <a:solidFill>
                <a:schemeClr val="lt1"/>
              </a:solidFill>
            </a:endParaRPr>
          </a:p>
          <a:p>
            <a:pPr indent="0" lvl="0" marL="0" rtl="0" algn="r">
              <a:spcBef>
                <a:spcPts val="0"/>
              </a:spcBef>
              <a:spcAft>
                <a:spcPts val="0"/>
              </a:spcAft>
              <a:buNone/>
            </a:pPr>
            <a:r>
              <a:rPr lang="en-GB" sz="2400">
                <a:solidFill>
                  <a:schemeClr val="lt1"/>
                </a:solidFill>
              </a:rPr>
              <a:t>الرياض - شارع ريحانة بنت يزيد</a:t>
            </a:r>
            <a:endParaRPr sz="2400">
              <a:solidFill>
                <a:schemeClr val="lt1"/>
              </a:solidFill>
            </a:endParaRPr>
          </a:p>
          <a:p>
            <a:pPr indent="0" lvl="0" marL="0" rtl="0" algn="r">
              <a:spcBef>
                <a:spcPts val="0"/>
              </a:spcBef>
              <a:spcAft>
                <a:spcPts val="0"/>
              </a:spcAft>
              <a:buNone/>
            </a:pPr>
            <a:r>
              <a:rPr lang="en-GB" sz="2400">
                <a:solidFill>
                  <a:schemeClr val="lt1"/>
                </a:solidFill>
              </a:rPr>
              <a:t>المملكة العربية السعودية</a:t>
            </a:r>
            <a:endParaRPr sz="2400">
              <a:solidFill>
                <a:schemeClr val="lt1"/>
              </a:solidFill>
            </a:endParaRPr>
          </a:p>
          <a:p>
            <a:pPr indent="0" lvl="0" marL="0" rtl="0" algn="r">
              <a:spcBef>
                <a:spcPts val="0"/>
              </a:spcBef>
              <a:spcAft>
                <a:spcPts val="0"/>
              </a:spcAft>
              <a:buNone/>
            </a:pPr>
            <a:r>
              <a:rPr lang="en-GB" sz="2400">
                <a:solidFill>
                  <a:schemeClr val="lt1"/>
                </a:solidFill>
              </a:rPr>
              <a:t> </a:t>
            </a:r>
            <a:endParaRPr sz="2400">
              <a:solidFill>
                <a:schemeClr val="lt1"/>
              </a:solidFill>
            </a:endParaRPr>
          </a:p>
          <a:p>
            <a:pPr indent="0" lvl="0" marL="0" rtl="0" algn="r">
              <a:spcBef>
                <a:spcPts val="0"/>
              </a:spcBef>
              <a:spcAft>
                <a:spcPts val="0"/>
              </a:spcAft>
              <a:buNone/>
            </a:pPr>
            <a:r>
              <a:rPr lang="en-GB" sz="2400">
                <a:solidFill>
                  <a:schemeClr val="lt1"/>
                </a:solidFill>
              </a:rPr>
              <a:t>info@fsi.edu.sa</a:t>
            </a:r>
            <a:endParaRPr sz="2400">
              <a:solidFill>
                <a:schemeClr val="lt1"/>
              </a:solidFill>
            </a:endParaRPr>
          </a:p>
          <a:p>
            <a:pPr indent="0" lvl="0" marL="0" rtl="0" algn="r">
              <a:spcBef>
                <a:spcPts val="0"/>
              </a:spcBef>
              <a:spcAft>
                <a:spcPts val="0"/>
              </a:spcAft>
              <a:buNone/>
            </a:pPr>
            <a:r>
              <a:rPr lang="en-GB" sz="2400">
                <a:solidFill>
                  <a:schemeClr val="lt1"/>
                </a:solidFill>
              </a:rPr>
              <a:t>0114559726</a:t>
            </a:r>
            <a:endParaRPr sz="2400">
              <a:solidFill>
                <a:schemeClr val="lt1"/>
              </a:solidFill>
            </a:endParaRPr>
          </a:p>
          <a:p>
            <a:pPr indent="0" lvl="0" marL="0" rtl="0" algn="r">
              <a:spcBef>
                <a:spcPts val="0"/>
              </a:spcBef>
              <a:spcAft>
                <a:spcPts val="0"/>
              </a:spcAft>
              <a:buNone/>
            </a:pPr>
            <a:r>
              <a:rPr lang="en-GB" sz="2400">
                <a:solidFill>
                  <a:schemeClr val="lt1"/>
                </a:solidFill>
              </a:rPr>
              <a:t>0562705208</a:t>
            </a:r>
            <a:endParaRPr sz="2400">
              <a:solidFill>
                <a:schemeClr val="lt1"/>
              </a:solidFill>
            </a:endParaRPr>
          </a:p>
          <a:p>
            <a:pPr indent="0" lvl="0" marL="0" rtl="0" algn="r">
              <a:spcBef>
                <a:spcPts val="0"/>
              </a:spcBef>
              <a:spcAft>
                <a:spcPts val="0"/>
              </a:spcAft>
              <a:buNone/>
            </a:pPr>
            <a:r>
              <a:rPr lang="en-GB" sz="2400">
                <a:solidFill>
                  <a:schemeClr val="lt1"/>
                </a:solidFill>
              </a:rPr>
              <a:t>fsi.edu.sa</a:t>
            </a:r>
            <a:endParaRPr sz="2400">
              <a:solidFill>
                <a:schemeClr val="lt1"/>
              </a:solidFill>
            </a:endParaRPr>
          </a:p>
          <a:p>
            <a:pPr indent="0" lvl="0" marL="0" rtl="0" algn="r">
              <a:spcBef>
                <a:spcPts val="0"/>
              </a:spcBef>
              <a:spcAft>
                <a:spcPts val="0"/>
              </a:spcAft>
              <a:buNone/>
            </a:pPr>
            <a:r>
              <a:t/>
            </a:r>
            <a:endParaRPr sz="1800">
              <a:solidFill>
                <a:schemeClr val="lt1"/>
              </a:solidFill>
            </a:endParaRPr>
          </a:p>
          <a:p>
            <a:pPr indent="0" lvl="0" marL="0" rtl="0" algn="r">
              <a:spcBef>
                <a:spcPts val="0"/>
              </a:spcBef>
              <a:spcAft>
                <a:spcPts val="0"/>
              </a:spcAft>
              <a:buNone/>
            </a:pPr>
            <a:r>
              <a:t/>
            </a:r>
            <a:endParaRPr sz="1800">
              <a:solidFill>
                <a:schemeClr val="lt1"/>
              </a:solidFill>
            </a:endParaRPr>
          </a:p>
          <a:p>
            <a:pPr indent="0" lvl="0" marL="0" rtl="0" algn="r">
              <a:spcBef>
                <a:spcPts val="0"/>
              </a:spcBef>
              <a:spcAft>
                <a:spcPts val="0"/>
              </a:spcAft>
              <a:buNone/>
            </a:pPr>
            <a:r>
              <a:t/>
            </a:r>
            <a:endParaRPr>
              <a:solidFill>
                <a:schemeClr val="lt1"/>
              </a:solidFill>
            </a:endParaRPr>
          </a:p>
        </p:txBody>
      </p:sp>
      <p:pic>
        <p:nvPicPr>
          <p:cNvPr id="297" name="Google Shape;297;p34"/>
          <p:cNvPicPr preferRelativeResize="0"/>
          <p:nvPr/>
        </p:nvPicPr>
        <p:blipFill>
          <a:blip r:embed="rId4">
            <a:alphaModFix/>
          </a:blip>
          <a:stretch>
            <a:fillRect/>
          </a:stretch>
        </p:blipFill>
        <p:spPr>
          <a:xfrm>
            <a:off x="362902" y="143300"/>
            <a:ext cx="738780" cy="554100"/>
          </a:xfrm>
          <a:prstGeom prst="rect">
            <a:avLst/>
          </a:prstGeom>
          <a:noFill/>
          <a:ln>
            <a:noFill/>
          </a:ln>
        </p:spPr>
      </p:pic>
      <p:sp>
        <p:nvSpPr>
          <p:cNvPr id="298" name="Google Shape;298;p34"/>
          <p:cNvSpPr txBox="1"/>
          <p:nvPr/>
        </p:nvSpPr>
        <p:spPr>
          <a:xfrm>
            <a:off x="1042625" y="1214113"/>
            <a:ext cx="35964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GB" sz="2400">
                <a:solidFill>
                  <a:schemeClr val="lt1"/>
                </a:solidFill>
              </a:rPr>
              <a:t>معهد مهارات المستقبل للتدريب</a:t>
            </a:r>
            <a:endParaRPr sz="2400"/>
          </a:p>
        </p:txBody>
      </p:sp>
      <p:pic>
        <p:nvPicPr>
          <p:cNvPr id="299" name="Google Shape;299;p34"/>
          <p:cNvPicPr preferRelativeResize="0"/>
          <p:nvPr/>
        </p:nvPicPr>
        <p:blipFill>
          <a:blip r:embed="rId5">
            <a:alphaModFix/>
          </a:blip>
          <a:stretch>
            <a:fillRect/>
          </a:stretch>
        </p:blipFill>
        <p:spPr>
          <a:xfrm>
            <a:off x="4572000" y="3034225"/>
            <a:ext cx="423350" cy="423350"/>
          </a:xfrm>
          <a:prstGeom prst="rect">
            <a:avLst/>
          </a:prstGeom>
          <a:noFill/>
          <a:ln>
            <a:noFill/>
          </a:ln>
        </p:spPr>
      </p:pic>
      <p:pic>
        <p:nvPicPr>
          <p:cNvPr id="300" name="Google Shape;300;p34"/>
          <p:cNvPicPr preferRelativeResize="0"/>
          <p:nvPr/>
        </p:nvPicPr>
        <p:blipFill>
          <a:blip r:embed="rId6">
            <a:alphaModFix/>
          </a:blip>
          <a:stretch>
            <a:fillRect/>
          </a:stretch>
        </p:blipFill>
        <p:spPr>
          <a:xfrm>
            <a:off x="4639025" y="4208975"/>
            <a:ext cx="289300" cy="302925"/>
          </a:xfrm>
          <a:prstGeom prst="rect">
            <a:avLst/>
          </a:prstGeom>
          <a:noFill/>
          <a:ln>
            <a:noFill/>
          </a:ln>
        </p:spPr>
      </p:pic>
      <p:pic>
        <p:nvPicPr>
          <p:cNvPr id="301" name="Google Shape;301;p34"/>
          <p:cNvPicPr preferRelativeResize="0"/>
          <p:nvPr/>
        </p:nvPicPr>
        <p:blipFill>
          <a:blip r:embed="rId7">
            <a:alphaModFix/>
          </a:blip>
          <a:stretch>
            <a:fillRect/>
          </a:stretch>
        </p:blipFill>
        <p:spPr>
          <a:xfrm>
            <a:off x="4572000" y="3398238"/>
            <a:ext cx="423350" cy="423350"/>
          </a:xfrm>
          <a:prstGeom prst="rect">
            <a:avLst/>
          </a:prstGeom>
          <a:noFill/>
          <a:ln>
            <a:noFill/>
          </a:ln>
        </p:spPr>
      </p:pic>
      <p:pic>
        <p:nvPicPr>
          <p:cNvPr id="302" name="Google Shape;302;p34"/>
          <p:cNvPicPr preferRelativeResize="0"/>
          <p:nvPr/>
        </p:nvPicPr>
        <p:blipFill>
          <a:blip r:embed="rId8">
            <a:alphaModFix/>
          </a:blip>
          <a:stretch>
            <a:fillRect/>
          </a:stretch>
        </p:blipFill>
        <p:spPr>
          <a:xfrm>
            <a:off x="4639021" y="3821571"/>
            <a:ext cx="289300" cy="289300"/>
          </a:xfrm>
          <a:prstGeom prst="rect">
            <a:avLst/>
          </a:prstGeom>
          <a:noFill/>
          <a:ln>
            <a:noFill/>
          </a:ln>
        </p:spPr>
      </p:pic>
      <p:pic>
        <p:nvPicPr>
          <p:cNvPr id="303" name="Google Shape;303;p34"/>
          <p:cNvPicPr preferRelativeResize="0"/>
          <p:nvPr/>
        </p:nvPicPr>
        <p:blipFill>
          <a:blip r:embed="rId9">
            <a:alphaModFix/>
          </a:blip>
          <a:stretch>
            <a:fillRect/>
          </a:stretch>
        </p:blipFill>
        <p:spPr>
          <a:xfrm>
            <a:off x="4572000" y="2057300"/>
            <a:ext cx="423350" cy="423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1000"/>
                                        <p:tgtEl>
                                          <p:spTgt spid="2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b="0" l="8277" r="8277" t="0"/>
          <a:stretch/>
        </p:blipFill>
        <p:spPr>
          <a:xfrm>
            <a:off x="2705775" y="-9"/>
            <a:ext cx="6438225" cy="5143500"/>
          </a:xfrm>
          <a:prstGeom prst="rect">
            <a:avLst/>
          </a:prstGeom>
          <a:noFill/>
          <a:ln>
            <a:noFill/>
          </a:ln>
        </p:spPr>
      </p:pic>
      <p:sp>
        <p:nvSpPr>
          <p:cNvPr id="84" name="Google Shape;84;p17"/>
          <p:cNvSpPr txBox="1"/>
          <p:nvPr>
            <p:ph type="title"/>
          </p:nvPr>
        </p:nvSpPr>
        <p:spPr>
          <a:xfrm>
            <a:off x="3274100" y="685150"/>
            <a:ext cx="2089800" cy="759000"/>
          </a:xfrm>
          <a:prstGeom prst="rect">
            <a:avLst/>
          </a:prstGeom>
          <a:effectLst>
            <a:outerShdw blurRad="57150" rotWithShape="0" algn="bl" dir="5400000" dist="19050">
              <a:srgbClr val="0000FF">
                <a:alpha val="50000"/>
              </a:srgbClr>
            </a:outerShdw>
          </a:effectLst>
        </p:spPr>
        <p:txBody>
          <a:bodyPr anchorCtr="0" anchor="b" bIns="91425" lIns="91425" spcFirstLastPara="1" rIns="91425" wrap="square" tIns="91425">
            <a:normAutofit/>
          </a:bodyPr>
          <a:lstStyle/>
          <a:p>
            <a:pPr indent="0" lvl="0" marL="0" rtl="0" algn="r">
              <a:spcBef>
                <a:spcPts val="0"/>
              </a:spcBef>
              <a:spcAft>
                <a:spcPts val="0"/>
              </a:spcAft>
              <a:buNone/>
            </a:pPr>
            <a:r>
              <a:rPr b="0" lang="en-GB" sz="2400">
                <a:latin typeface="Alexandria"/>
                <a:ea typeface="Alexandria"/>
                <a:cs typeface="Alexandria"/>
                <a:sym typeface="Alexandria"/>
              </a:rPr>
              <a:t>رؤية نافذة</a:t>
            </a:r>
            <a:endParaRPr b="0" sz="2400">
              <a:latin typeface="Alexandria"/>
              <a:ea typeface="Alexandria"/>
              <a:cs typeface="Alexandria"/>
              <a:sym typeface="Alexandria"/>
            </a:endParaRPr>
          </a:p>
        </p:txBody>
      </p:sp>
      <p:sp>
        <p:nvSpPr>
          <p:cNvPr id="85" name="Google Shape;85;p17"/>
          <p:cNvSpPr txBox="1"/>
          <p:nvPr>
            <p:ph idx="1" type="body"/>
          </p:nvPr>
        </p:nvSpPr>
        <p:spPr>
          <a:xfrm>
            <a:off x="304800" y="1572875"/>
            <a:ext cx="5127000" cy="3291900"/>
          </a:xfrm>
          <a:prstGeom prst="rect">
            <a:avLst/>
          </a:prstGeom>
        </p:spPr>
        <p:txBody>
          <a:bodyPr anchorCtr="0" anchor="t" bIns="91425" lIns="91425" spcFirstLastPara="1" rIns="91425" wrap="square" tIns="91425">
            <a:normAutofit/>
          </a:bodyPr>
          <a:lstStyle/>
          <a:p>
            <a:pPr indent="0" lvl="0" marL="0" rtl="1" algn="r">
              <a:spcBef>
                <a:spcPts val="0"/>
              </a:spcBef>
              <a:spcAft>
                <a:spcPts val="1600"/>
              </a:spcAft>
              <a:buNone/>
            </a:pPr>
            <a:r>
              <a:rPr lang="en-GB" sz="1800">
                <a:latin typeface="Alexandria"/>
                <a:ea typeface="Alexandria"/>
                <a:cs typeface="Alexandria"/>
                <a:sym typeface="Alexandria"/>
              </a:rPr>
              <a:t>أ</a:t>
            </a:r>
            <a:r>
              <a:rPr lang="en-GB" sz="1800">
                <a:latin typeface="Alexandria"/>
                <a:ea typeface="Alexandria"/>
                <a:cs typeface="Alexandria"/>
                <a:sym typeface="Alexandria"/>
              </a:rPr>
              <a:t>ن نحقق الصدارة في مجال التدريب و تنمية المهارات من خلال خلق المزيد من فرص التنمية البشرية بإثراء حقيقي لمهارات المتدربين يظهر تأثيرا عمليا واضحا على خبراتهم العملية وإرتفاع مستوى الإنجاز في مواقعهم </a:t>
            </a:r>
            <a:r>
              <a:rPr lang="en-GB" sz="1800">
                <a:latin typeface="Alexandria"/>
                <a:ea typeface="Alexandria"/>
                <a:cs typeface="Alexandria"/>
                <a:sym typeface="Alexandria"/>
              </a:rPr>
              <a:t>الوظيفية.</a:t>
            </a:r>
            <a:r>
              <a:rPr lang="en-GB"/>
              <a:t> </a:t>
            </a:r>
            <a:r>
              <a:rPr lang="en-GB"/>
              <a:t>   </a:t>
            </a:r>
            <a:endParaRPr/>
          </a:p>
        </p:txBody>
      </p:sp>
      <p:pic>
        <p:nvPicPr>
          <p:cNvPr id="86" name="Google Shape;86;p17"/>
          <p:cNvPicPr preferRelativeResize="0"/>
          <p:nvPr/>
        </p:nvPicPr>
        <p:blipFill>
          <a:blip r:embed="rId4">
            <a:alphaModFix/>
          </a:blip>
          <a:stretch>
            <a:fillRect/>
          </a:stretch>
        </p:blipFill>
        <p:spPr>
          <a:xfrm>
            <a:off x="216631" y="222300"/>
            <a:ext cx="1011393" cy="75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1" type="body"/>
          </p:nvPr>
        </p:nvSpPr>
        <p:spPr>
          <a:xfrm>
            <a:off x="116700" y="3483450"/>
            <a:ext cx="8910600" cy="1417500"/>
          </a:xfrm>
          <a:prstGeom prst="rect">
            <a:avLst/>
          </a:prstGeom>
        </p:spPr>
        <p:txBody>
          <a:bodyPr anchorCtr="0" anchor="t" bIns="91425" lIns="91425" spcFirstLastPara="1" rIns="91425" wrap="square" tIns="91425">
            <a:spAutoFit/>
          </a:bodyPr>
          <a:lstStyle/>
          <a:p>
            <a:pPr indent="0" lvl="0" marL="0" rtl="1" algn="r">
              <a:spcBef>
                <a:spcPts val="0"/>
              </a:spcBef>
              <a:spcAft>
                <a:spcPts val="1600"/>
              </a:spcAft>
              <a:buNone/>
            </a:pPr>
            <a:r>
              <a:rPr lang="en-GB" sz="1800">
                <a:latin typeface="Alexandria"/>
                <a:ea typeface="Alexandria"/>
                <a:cs typeface="Alexandria"/>
                <a:sym typeface="Alexandria"/>
              </a:rPr>
              <a:t>رسالتنا هي خلق جيل من الشباب السعودي يكون في صدارة الكفاءات العالمية من خلال بناء جسر من التواصل بينه وبين أحدث وأفضل المنهجيات والبرامج العلمية والتدريبية التى تستهدف تنمية مهاراته وإعداده كادرا بشريا مؤثرا على المستوى المحلي    والعالمي.  </a:t>
            </a:r>
            <a:endParaRPr sz="1800">
              <a:latin typeface="Alexandria"/>
              <a:ea typeface="Alexandria"/>
              <a:cs typeface="Alexandria"/>
              <a:sym typeface="Alexandria"/>
            </a:endParaRPr>
          </a:p>
        </p:txBody>
      </p:sp>
      <p:sp>
        <p:nvSpPr>
          <p:cNvPr id="92" name="Google Shape;92;p18"/>
          <p:cNvSpPr txBox="1"/>
          <p:nvPr>
            <p:ph type="title"/>
          </p:nvPr>
        </p:nvSpPr>
        <p:spPr>
          <a:xfrm>
            <a:off x="5943300" y="2872325"/>
            <a:ext cx="3119700" cy="698100"/>
          </a:xfrm>
          <a:prstGeom prst="rect">
            <a:avLst/>
          </a:prstGeom>
          <a:effectLst>
            <a:outerShdw blurRad="57150" rotWithShape="0" algn="bl" dir="5400000" dist="19050">
              <a:srgbClr val="0000FF">
                <a:alpha val="50000"/>
              </a:srgbClr>
            </a:outerShdw>
          </a:effectLst>
        </p:spPr>
        <p:txBody>
          <a:bodyPr anchorCtr="0" anchor="t" bIns="91425" lIns="91425" spcFirstLastPara="1" rIns="91425" wrap="square" tIns="91425">
            <a:normAutofit/>
          </a:bodyPr>
          <a:lstStyle/>
          <a:p>
            <a:pPr indent="0" lvl="0" marL="0" rtl="0" algn="r">
              <a:spcBef>
                <a:spcPts val="0"/>
              </a:spcBef>
              <a:spcAft>
                <a:spcPts val="0"/>
              </a:spcAft>
              <a:buNone/>
            </a:pPr>
            <a:r>
              <a:rPr b="0" lang="en-GB" sz="2400">
                <a:latin typeface="Alexandria"/>
                <a:ea typeface="Alexandria"/>
                <a:cs typeface="Alexandria"/>
                <a:sym typeface="Alexandria"/>
              </a:rPr>
              <a:t>رسالة هادفة </a:t>
            </a:r>
            <a:endParaRPr b="0" sz="2400">
              <a:latin typeface="Alexandria"/>
              <a:ea typeface="Alexandria"/>
              <a:cs typeface="Alexandria"/>
              <a:sym typeface="Alexandria"/>
            </a:endParaRPr>
          </a:p>
        </p:txBody>
      </p:sp>
      <p:pic>
        <p:nvPicPr>
          <p:cNvPr id="93" name="Google Shape;93;p18"/>
          <p:cNvPicPr preferRelativeResize="0"/>
          <p:nvPr/>
        </p:nvPicPr>
        <p:blipFill>
          <a:blip r:embed="rId3">
            <a:alphaModFix/>
          </a:blip>
          <a:stretch>
            <a:fillRect/>
          </a:stretch>
        </p:blipFill>
        <p:spPr>
          <a:xfrm>
            <a:off x="0" y="0"/>
            <a:ext cx="9144000" cy="2678601"/>
          </a:xfrm>
          <a:prstGeom prst="rect">
            <a:avLst/>
          </a:prstGeom>
          <a:noFill/>
          <a:ln>
            <a:noFill/>
          </a:ln>
        </p:spPr>
      </p:pic>
      <p:pic>
        <p:nvPicPr>
          <p:cNvPr id="94" name="Google Shape;94;p18"/>
          <p:cNvPicPr preferRelativeResize="0"/>
          <p:nvPr/>
        </p:nvPicPr>
        <p:blipFill>
          <a:blip r:embed="rId4">
            <a:alphaModFix/>
          </a:blip>
          <a:stretch>
            <a:fillRect/>
          </a:stretch>
        </p:blipFill>
        <p:spPr>
          <a:xfrm>
            <a:off x="202237" y="104777"/>
            <a:ext cx="930812" cy="698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pic>
        <p:nvPicPr>
          <p:cNvPr id="99" name="Google Shape;99;p19"/>
          <p:cNvPicPr preferRelativeResize="0"/>
          <p:nvPr/>
        </p:nvPicPr>
        <p:blipFill>
          <a:blip r:embed="rId4">
            <a:alphaModFix amt="43000"/>
          </a:blip>
          <a:stretch>
            <a:fillRect/>
          </a:stretch>
        </p:blipFill>
        <p:spPr>
          <a:xfrm>
            <a:off x="0" y="5347"/>
            <a:ext cx="9144000" cy="5132807"/>
          </a:xfrm>
          <a:prstGeom prst="rect">
            <a:avLst/>
          </a:prstGeom>
          <a:noFill/>
          <a:ln>
            <a:noFill/>
          </a:ln>
        </p:spPr>
      </p:pic>
      <p:sp>
        <p:nvSpPr>
          <p:cNvPr id="100" name="Google Shape;100;p19"/>
          <p:cNvSpPr txBox="1"/>
          <p:nvPr/>
        </p:nvSpPr>
        <p:spPr>
          <a:xfrm>
            <a:off x="276425" y="1326150"/>
            <a:ext cx="8765100" cy="47385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1300">
                <a:solidFill>
                  <a:schemeClr val="dk1"/>
                </a:solidFill>
                <a:latin typeface="Alexandria Medium"/>
                <a:ea typeface="Alexandria Medium"/>
                <a:cs typeface="Alexandria Medium"/>
                <a:sym typeface="Alexandria Medium"/>
              </a:rPr>
              <a:t>.</a:t>
            </a:r>
            <a:r>
              <a:rPr lang="en-GB" sz="1300">
                <a:solidFill>
                  <a:schemeClr val="dk1"/>
                </a:solidFill>
                <a:latin typeface="Alexandria Medium"/>
                <a:ea typeface="Alexandria Medium"/>
                <a:cs typeface="Alexandria Medium"/>
                <a:sym typeface="Alexandria Medium"/>
              </a:rPr>
              <a:t>منذ بدايتنا التزمنا بقيم راسخة في أذهاننا لا نحيد عنها تصب أولا وأخيرا في سبيل  تطور شركائنا ونمائهم المستمر</a:t>
            </a:r>
            <a:endParaRPr sz="1300">
              <a:solidFill>
                <a:schemeClr val="dk1"/>
              </a:solidFill>
              <a:latin typeface="Alexandria Medium"/>
              <a:ea typeface="Alexandria Medium"/>
              <a:cs typeface="Alexandria Medium"/>
              <a:sym typeface="Alexandria Medium"/>
            </a:endParaRPr>
          </a:p>
          <a:p>
            <a:pPr indent="0" lvl="0" marL="0" rtl="0" algn="r">
              <a:lnSpc>
                <a:spcPct val="115000"/>
              </a:lnSpc>
              <a:spcBef>
                <a:spcPts val="1600"/>
              </a:spcBef>
              <a:spcAft>
                <a:spcPts val="0"/>
              </a:spcAft>
              <a:buNone/>
            </a:pPr>
            <a:r>
              <a:rPr lang="en-GB" sz="1800">
                <a:solidFill>
                  <a:srgbClr val="010C80"/>
                </a:solidFill>
                <a:latin typeface="Alexandria Medium"/>
                <a:ea typeface="Alexandria Medium"/>
                <a:cs typeface="Alexandria Medium"/>
                <a:sym typeface="Alexandria Medium"/>
              </a:rPr>
              <a:t>نحن نلبي</a:t>
            </a:r>
            <a:r>
              <a:rPr lang="en-GB" sz="1300">
                <a:solidFill>
                  <a:srgbClr val="010C80"/>
                </a:solidFill>
                <a:latin typeface="Alexandria Medium"/>
                <a:ea typeface="Alexandria Medium"/>
                <a:cs typeface="Alexandria Medium"/>
                <a:sym typeface="Alexandria Medium"/>
              </a:rPr>
              <a:t> </a:t>
            </a:r>
            <a:endParaRPr sz="1300">
              <a:solidFill>
                <a:srgbClr val="010C80"/>
              </a:solidFill>
              <a:latin typeface="Alexandria Medium"/>
              <a:ea typeface="Alexandria Medium"/>
              <a:cs typeface="Alexandria Medium"/>
              <a:sym typeface="Alexandria Medium"/>
            </a:endParaRPr>
          </a:p>
          <a:p>
            <a:pPr indent="0" lvl="0" marL="0" rtl="0" algn="r">
              <a:lnSpc>
                <a:spcPct val="115000"/>
              </a:lnSpc>
              <a:spcBef>
                <a:spcPts val="1600"/>
              </a:spcBef>
              <a:spcAft>
                <a:spcPts val="0"/>
              </a:spcAft>
              <a:buNone/>
            </a:pPr>
            <a:r>
              <a:rPr lang="en-GB" sz="1300">
                <a:solidFill>
                  <a:schemeClr val="dk1"/>
                </a:solidFill>
                <a:latin typeface="Alexandria Medium"/>
                <a:ea typeface="Alexandria Medium"/>
                <a:cs typeface="Alexandria Medium"/>
                <a:sym typeface="Alexandria Medium"/>
              </a:rPr>
              <a:t>.  </a:t>
            </a:r>
            <a:r>
              <a:rPr lang="en-GB">
                <a:solidFill>
                  <a:schemeClr val="dk1"/>
                </a:solidFill>
                <a:latin typeface="Alexandria Medium"/>
                <a:ea typeface="Alexandria Medium"/>
                <a:cs typeface="Alexandria Medium"/>
                <a:sym typeface="Alexandria Medium"/>
              </a:rPr>
              <a:t>شغف شركائنا ونكتشف مهاراتهم</a:t>
            </a:r>
            <a:r>
              <a:rPr lang="en-GB" sz="1300">
                <a:solidFill>
                  <a:schemeClr val="dk1"/>
                </a:solidFill>
                <a:latin typeface="Alexandria Medium"/>
                <a:ea typeface="Alexandria Medium"/>
                <a:cs typeface="Alexandria Medium"/>
                <a:sym typeface="Alexandria Medium"/>
              </a:rPr>
              <a:t>  </a:t>
            </a:r>
            <a:endParaRPr sz="1300">
              <a:solidFill>
                <a:schemeClr val="dk1"/>
              </a:solidFill>
              <a:latin typeface="Alexandria Medium"/>
              <a:ea typeface="Alexandria Medium"/>
              <a:cs typeface="Alexandria Medium"/>
              <a:sym typeface="Alexandria Medium"/>
            </a:endParaRPr>
          </a:p>
          <a:p>
            <a:pPr indent="0" lvl="0" marL="0" rtl="0" algn="r">
              <a:lnSpc>
                <a:spcPct val="115000"/>
              </a:lnSpc>
              <a:spcBef>
                <a:spcPts val="1600"/>
              </a:spcBef>
              <a:spcAft>
                <a:spcPts val="0"/>
              </a:spcAft>
              <a:buNone/>
            </a:pPr>
            <a:r>
              <a:rPr lang="en-GB" sz="1600">
                <a:solidFill>
                  <a:srgbClr val="010C80"/>
                </a:solidFill>
                <a:latin typeface="Alexandria Medium"/>
                <a:ea typeface="Alexandria Medium"/>
                <a:cs typeface="Alexandria Medium"/>
                <a:sym typeface="Alexandria Medium"/>
              </a:rPr>
              <a:t>نحن نلهم</a:t>
            </a:r>
            <a:r>
              <a:rPr lang="en-GB" sz="1300">
                <a:solidFill>
                  <a:schemeClr val="dk1"/>
                </a:solidFill>
                <a:latin typeface="Alexandria Medium"/>
                <a:ea typeface="Alexandria Medium"/>
                <a:cs typeface="Alexandria Medium"/>
                <a:sym typeface="Alexandria Medium"/>
              </a:rPr>
              <a:t> </a:t>
            </a:r>
            <a:endParaRPr sz="1300">
              <a:solidFill>
                <a:schemeClr val="dk1"/>
              </a:solidFill>
              <a:latin typeface="Alexandria Medium"/>
              <a:ea typeface="Alexandria Medium"/>
              <a:cs typeface="Alexandria Medium"/>
              <a:sym typeface="Alexandria Medium"/>
            </a:endParaRPr>
          </a:p>
          <a:p>
            <a:pPr indent="0" lvl="0" marL="0" rtl="0" algn="r">
              <a:lnSpc>
                <a:spcPct val="115000"/>
              </a:lnSpc>
              <a:spcBef>
                <a:spcPts val="1600"/>
              </a:spcBef>
              <a:spcAft>
                <a:spcPts val="0"/>
              </a:spcAft>
              <a:buNone/>
            </a:pPr>
            <a:r>
              <a:rPr lang="en-GB" sz="1300">
                <a:solidFill>
                  <a:schemeClr val="dk1"/>
                </a:solidFill>
                <a:latin typeface="Alexandria Medium"/>
                <a:ea typeface="Alexandria Medium"/>
                <a:cs typeface="Alexandria Medium"/>
                <a:sym typeface="Alexandria Medium"/>
              </a:rPr>
              <a:t>.</a:t>
            </a:r>
            <a:r>
              <a:rPr lang="en-GB">
                <a:solidFill>
                  <a:schemeClr val="dk1"/>
                </a:solidFill>
                <a:latin typeface="Alexandria Medium"/>
                <a:ea typeface="Alexandria Medium"/>
                <a:cs typeface="Alexandria Medium"/>
                <a:sym typeface="Alexandria Medium"/>
              </a:rPr>
              <a:t>شركائنا بمهارات حديثة  تواكب تطورات السوق العالمية</a:t>
            </a:r>
            <a:r>
              <a:rPr lang="en-GB" sz="1300">
                <a:solidFill>
                  <a:schemeClr val="dk1"/>
                </a:solidFill>
                <a:latin typeface="Alexandria Medium"/>
                <a:ea typeface="Alexandria Medium"/>
                <a:cs typeface="Alexandria Medium"/>
                <a:sym typeface="Alexandria Medium"/>
              </a:rPr>
              <a:t> </a:t>
            </a:r>
            <a:endParaRPr sz="1300">
              <a:solidFill>
                <a:schemeClr val="dk1"/>
              </a:solidFill>
              <a:latin typeface="Alexandria Medium"/>
              <a:ea typeface="Alexandria Medium"/>
              <a:cs typeface="Alexandria Medium"/>
              <a:sym typeface="Alexandria Medium"/>
            </a:endParaRPr>
          </a:p>
          <a:p>
            <a:pPr indent="0" lvl="0" marL="0" rtl="0" algn="r">
              <a:lnSpc>
                <a:spcPct val="115000"/>
              </a:lnSpc>
              <a:spcBef>
                <a:spcPts val="1600"/>
              </a:spcBef>
              <a:spcAft>
                <a:spcPts val="0"/>
              </a:spcAft>
              <a:buNone/>
            </a:pPr>
            <a:r>
              <a:rPr lang="en-GB" sz="1600">
                <a:solidFill>
                  <a:srgbClr val="010C80"/>
                </a:solidFill>
                <a:latin typeface="Alexandria Medium"/>
                <a:ea typeface="Alexandria Medium"/>
                <a:cs typeface="Alexandria Medium"/>
                <a:sym typeface="Alexandria Medium"/>
              </a:rPr>
              <a:t>نحن نطور</a:t>
            </a:r>
            <a:endParaRPr sz="1600">
              <a:solidFill>
                <a:srgbClr val="010C80"/>
              </a:solidFill>
              <a:latin typeface="Alexandria Medium"/>
              <a:ea typeface="Alexandria Medium"/>
              <a:cs typeface="Alexandria Medium"/>
              <a:sym typeface="Alexandria Medium"/>
            </a:endParaRPr>
          </a:p>
          <a:p>
            <a:pPr indent="0" lvl="0" marL="0" rtl="0" algn="r">
              <a:lnSpc>
                <a:spcPct val="115000"/>
              </a:lnSpc>
              <a:spcBef>
                <a:spcPts val="1600"/>
              </a:spcBef>
              <a:spcAft>
                <a:spcPts val="0"/>
              </a:spcAft>
              <a:buNone/>
            </a:pPr>
            <a:r>
              <a:rPr lang="en-GB" sz="1300">
                <a:solidFill>
                  <a:schemeClr val="dk1"/>
                </a:solidFill>
                <a:latin typeface="Alexandria Medium"/>
                <a:ea typeface="Alexandria Medium"/>
                <a:cs typeface="Alexandria Medium"/>
                <a:sym typeface="Alexandria Medium"/>
              </a:rPr>
              <a:t>.</a:t>
            </a:r>
            <a:r>
              <a:rPr lang="en-GB">
                <a:solidFill>
                  <a:schemeClr val="dk1"/>
                </a:solidFill>
                <a:latin typeface="Alexandria Medium"/>
                <a:ea typeface="Alexandria Medium"/>
                <a:cs typeface="Alexandria Medium"/>
                <a:sym typeface="Alexandria Medium"/>
              </a:rPr>
              <a:t>وبشكل مستمر في معايير التدريب والكفاءة لنا و لعميلنا</a:t>
            </a:r>
            <a:r>
              <a:rPr lang="en-GB" sz="1300">
                <a:solidFill>
                  <a:schemeClr val="dk1"/>
                </a:solidFill>
                <a:latin typeface="Alexandria Medium"/>
                <a:ea typeface="Alexandria Medium"/>
                <a:cs typeface="Alexandria Medium"/>
                <a:sym typeface="Alexandria Medium"/>
              </a:rPr>
              <a:t> </a:t>
            </a:r>
            <a:r>
              <a:rPr lang="en-GB" sz="1600">
                <a:solidFill>
                  <a:schemeClr val="dk1"/>
                </a:solidFill>
                <a:latin typeface="Alexandria Medium"/>
                <a:ea typeface="Alexandria Medium"/>
                <a:cs typeface="Alexandria Medium"/>
                <a:sym typeface="Alexandria Medium"/>
              </a:rPr>
              <a:t> </a:t>
            </a:r>
            <a:endParaRPr sz="1600">
              <a:solidFill>
                <a:schemeClr val="dk1"/>
              </a:solidFill>
              <a:latin typeface="Alexandria Medium"/>
              <a:ea typeface="Alexandria Medium"/>
              <a:cs typeface="Alexandria Medium"/>
              <a:sym typeface="Alexandria Medium"/>
            </a:endParaRPr>
          </a:p>
          <a:p>
            <a:pPr indent="0" lvl="0" marL="0" rtl="0" algn="r">
              <a:lnSpc>
                <a:spcPct val="115000"/>
              </a:lnSpc>
              <a:spcBef>
                <a:spcPts val="1600"/>
              </a:spcBef>
              <a:spcAft>
                <a:spcPts val="0"/>
              </a:spcAft>
              <a:buNone/>
            </a:pPr>
            <a:r>
              <a:rPr lang="en-GB" sz="1600">
                <a:solidFill>
                  <a:schemeClr val="dk1"/>
                </a:solidFill>
                <a:latin typeface="Alexandria Medium"/>
                <a:ea typeface="Alexandria Medium"/>
                <a:cs typeface="Alexandria Medium"/>
                <a:sym typeface="Alexandria Medium"/>
              </a:rPr>
              <a:t>  </a:t>
            </a:r>
            <a:endParaRPr sz="1600">
              <a:solidFill>
                <a:schemeClr val="dk1"/>
              </a:solidFill>
              <a:latin typeface="Alexandria Medium"/>
              <a:ea typeface="Alexandria Medium"/>
              <a:cs typeface="Alexandria Medium"/>
              <a:sym typeface="Alexandria Medium"/>
            </a:endParaRPr>
          </a:p>
          <a:p>
            <a:pPr indent="0" lvl="0" marL="0" rtl="0" algn="r">
              <a:lnSpc>
                <a:spcPct val="115000"/>
              </a:lnSpc>
              <a:spcBef>
                <a:spcPts val="1600"/>
              </a:spcBef>
              <a:spcAft>
                <a:spcPts val="0"/>
              </a:spcAft>
              <a:buNone/>
            </a:pPr>
            <a:r>
              <a:rPr lang="en-GB" sz="1600">
                <a:solidFill>
                  <a:schemeClr val="dk1"/>
                </a:solidFill>
                <a:latin typeface="Alexandria Medium"/>
                <a:ea typeface="Alexandria Medium"/>
                <a:cs typeface="Alexandria Medium"/>
                <a:sym typeface="Alexandria Medium"/>
              </a:rPr>
              <a:t> </a:t>
            </a:r>
            <a:endParaRPr sz="1600">
              <a:solidFill>
                <a:schemeClr val="dk1"/>
              </a:solidFill>
              <a:latin typeface="Alexandria Medium"/>
              <a:ea typeface="Alexandria Medium"/>
              <a:cs typeface="Alexandria Medium"/>
              <a:sym typeface="Alexandria Medium"/>
            </a:endParaRPr>
          </a:p>
          <a:p>
            <a:pPr indent="0" lvl="0" marL="0" rtl="0" algn="r">
              <a:lnSpc>
                <a:spcPct val="115000"/>
              </a:lnSpc>
              <a:spcBef>
                <a:spcPts val="1600"/>
              </a:spcBef>
              <a:spcAft>
                <a:spcPts val="1600"/>
              </a:spcAft>
              <a:buClr>
                <a:schemeClr val="dk1"/>
              </a:buClr>
              <a:buSzPts val="1100"/>
              <a:buFont typeface="Arial"/>
              <a:buNone/>
            </a:pPr>
            <a:r>
              <a:t/>
            </a:r>
            <a:endParaRPr sz="1600">
              <a:solidFill>
                <a:schemeClr val="dk1"/>
              </a:solidFill>
              <a:latin typeface="Alexandria Medium"/>
              <a:ea typeface="Alexandria Medium"/>
              <a:cs typeface="Alexandria Medium"/>
              <a:sym typeface="Alexandria Medium"/>
            </a:endParaRPr>
          </a:p>
        </p:txBody>
      </p:sp>
      <p:sp>
        <p:nvSpPr>
          <p:cNvPr id="101" name="Google Shape;101;p19"/>
          <p:cNvSpPr txBox="1"/>
          <p:nvPr>
            <p:ph type="title"/>
          </p:nvPr>
        </p:nvSpPr>
        <p:spPr>
          <a:xfrm>
            <a:off x="5790725" y="708725"/>
            <a:ext cx="3119700" cy="555300"/>
          </a:xfrm>
          <a:prstGeom prst="rect">
            <a:avLst/>
          </a:prstGeom>
          <a:effectLst>
            <a:outerShdw blurRad="57150" rotWithShape="0" algn="bl" dir="5400000" dist="19050">
              <a:srgbClr val="0000FF">
                <a:alpha val="50000"/>
              </a:srgbClr>
            </a:outerShdw>
          </a:effectLst>
        </p:spPr>
        <p:txBody>
          <a:bodyPr anchorCtr="0" anchor="t" bIns="91425" lIns="91425" spcFirstLastPara="1" rIns="91425" wrap="square" tIns="91425">
            <a:normAutofit/>
          </a:bodyPr>
          <a:lstStyle/>
          <a:p>
            <a:pPr indent="0" lvl="0" marL="0" rtl="0" algn="r">
              <a:spcBef>
                <a:spcPts val="0"/>
              </a:spcBef>
              <a:spcAft>
                <a:spcPts val="0"/>
              </a:spcAft>
              <a:buNone/>
            </a:pPr>
            <a:r>
              <a:rPr b="0" lang="en-GB" sz="2400">
                <a:solidFill>
                  <a:srgbClr val="010C80"/>
                </a:solidFill>
                <a:latin typeface="Alexandria"/>
                <a:ea typeface="Alexandria"/>
                <a:cs typeface="Alexandria"/>
                <a:sym typeface="Alexandria"/>
              </a:rPr>
              <a:t>قيم راسخة</a:t>
            </a:r>
            <a:r>
              <a:rPr b="0" lang="en-GB" sz="1800">
                <a:latin typeface="Alexandria"/>
                <a:ea typeface="Alexandria"/>
                <a:cs typeface="Alexandria"/>
                <a:sym typeface="Alexandria"/>
              </a:rPr>
              <a:t> </a:t>
            </a:r>
            <a:endParaRPr b="0" sz="1800">
              <a:latin typeface="Alexandria"/>
              <a:ea typeface="Alexandria"/>
              <a:cs typeface="Alexandria"/>
              <a:sym typeface="Alexandria"/>
            </a:endParaRPr>
          </a:p>
        </p:txBody>
      </p:sp>
      <p:cxnSp>
        <p:nvCxnSpPr>
          <p:cNvPr id="102" name="Google Shape;102;p19"/>
          <p:cNvCxnSpPr/>
          <p:nvPr/>
        </p:nvCxnSpPr>
        <p:spPr>
          <a:xfrm flipH="1">
            <a:off x="7856075" y="2271250"/>
            <a:ext cx="1192800" cy="4800"/>
          </a:xfrm>
          <a:prstGeom prst="straightConnector1">
            <a:avLst/>
          </a:prstGeom>
          <a:noFill/>
          <a:ln cap="flat" cmpd="sng" w="38100">
            <a:solidFill>
              <a:srgbClr val="010C80"/>
            </a:solidFill>
            <a:prstDash val="solid"/>
            <a:round/>
            <a:headEnd len="med" w="med" type="none"/>
            <a:tailEnd len="med" w="med" type="none"/>
          </a:ln>
        </p:spPr>
      </p:cxnSp>
      <p:cxnSp>
        <p:nvCxnSpPr>
          <p:cNvPr id="103" name="Google Shape;103;p19"/>
          <p:cNvCxnSpPr/>
          <p:nvPr/>
        </p:nvCxnSpPr>
        <p:spPr>
          <a:xfrm rot="10800000">
            <a:off x="7879325" y="3195425"/>
            <a:ext cx="1180200" cy="0"/>
          </a:xfrm>
          <a:prstGeom prst="straightConnector1">
            <a:avLst/>
          </a:prstGeom>
          <a:noFill/>
          <a:ln cap="flat" cmpd="sng" w="38100">
            <a:solidFill>
              <a:srgbClr val="010C80"/>
            </a:solidFill>
            <a:prstDash val="solid"/>
            <a:round/>
            <a:headEnd len="med" w="med" type="none"/>
            <a:tailEnd len="med" w="med" type="none"/>
          </a:ln>
        </p:spPr>
      </p:cxnSp>
      <p:cxnSp>
        <p:nvCxnSpPr>
          <p:cNvPr id="104" name="Google Shape;104;p19"/>
          <p:cNvCxnSpPr/>
          <p:nvPr/>
        </p:nvCxnSpPr>
        <p:spPr>
          <a:xfrm flipH="1">
            <a:off x="7866875" y="4114800"/>
            <a:ext cx="1171200" cy="12300"/>
          </a:xfrm>
          <a:prstGeom prst="straightConnector1">
            <a:avLst/>
          </a:prstGeom>
          <a:noFill/>
          <a:ln cap="flat" cmpd="sng" w="38100">
            <a:solidFill>
              <a:srgbClr val="010C8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0"/>
          <p:cNvPicPr preferRelativeResize="0"/>
          <p:nvPr/>
        </p:nvPicPr>
        <p:blipFill>
          <a:blip r:embed="rId3">
            <a:alphaModFix amt="41000"/>
          </a:blip>
          <a:stretch>
            <a:fillRect/>
          </a:stretch>
        </p:blipFill>
        <p:spPr>
          <a:xfrm>
            <a:off x="77850" y="0"/>
            <a:ext cx="5059118" cy="5146225"/>
          </a:xfrm>
          <a:prstGeom prst="rect">
            <a:avLst/>
          </a:prstGeom>
          <a:noFill/>
          <a:ln>
            <a:noFill/>
          </a:ln>
        </p:spPr>
      </p:pic>
      <p:sp>
        <p:nvSpPr>
          <p:cNvPr id="110" name="Google Shape;110;p20"/>
          <p:cNvSpPr txBox="1"/>
          <p:nvPr/>
        </p:nvSpPr>
        <p:spPr>
          <a:xfrm>
            <a:off x="1903350" y="603800"/>
            <a:ext cx="6882900" cy="4617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1800">
                <a:solidFill>
                  <a:srgbClr val="010C80"/>
                </a:solidFill>
                <a:latin typeface="Alexandria"/>
                <a:ea typeface="Alexandria"/>
                <a:cs typeface="Alexandria"/>
                <a:sym typeface="Alexandria"/>
              </a:rPr>
              <a:t>فريق عمل في الصدارة…</a:t>
            </a:r>
            <a:endParaRPr sz="1700">
              <a:solidFill>
                <a:srgbClr val="010C80"/>
              </a:solidFill>
            </a:endParaRPr>
          </a:p>
        </p:txBody>
      </p:sp>
      <p:sp>
        <p:nvSpPr>
          <p:cNvPr id="111" name="Google Shape;111;p20"/>
          <p:cNvSpPr txBox="1"/>
          <p:nvPr/>
        </p:nvSpPr>
        <p:spPr>
          <a:xfrm>
            <a:off x="959125" y="1423775"/>
            <a:ext cx="7901700" cy="14175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1800">
                <a:solidFill>
                  <a:schemeClr val="dk1"/>
                </a:solidFill>
                <a:latin typeface="Alexandria"/>
                <a:ea typeface="Alexandria"/>
                <a:cs typeface="Alexandria"/>
                <a:sym typeface="Alexandria"/>
              </a:rPr>
              <a:t>نحن نفخر بوجود كل فرد من أفراد فريقنا المتميز .</a:t>
            </a:r>
            <a:endParaRPr sz="18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800">
                <a:solidFill>
                  <a:schemeClr val="dk1"/>
                </a:solidFill>
                <a:latin typeface="Alexandria"/>
                <a:ea typeface="Alexandria"/>
                <a:cs typeface="Alexandria"/>
                <a:sym typeface="Alexandria"/>
              </a:rPr>
              <a:t>فريقنا يضم مجموعة متخصصة في مجال التدريب وتنمية المهارات لنقدم أفضل البرامج التدريبية والبرامج التدريبية المعتمدة بأفضل معايير التدريب والتأهيل العالمية.</a:t>
            </a:r>
            <a:endParaRPr sz="1800"/>
          </a:p>
        </p:txBody>
      </p:sp>
      <p:sp>
        <p:nvSpPr>
          <p:cNvPr id="112" name="Google Shape;112;p20"/>
          <p:cNvSpPr txBox="1"/>
          <p:nvPr/>
        </p:nvSpPr>
        <p:spPr>
          <a:xfrm>
            <a:off x="5978375" y="2907063"/>
            <a:ext cx="21369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400">
                <a:solidFill>
                  <a:srgbClr val="010C80"/>
                </a:solidFill>
              </a:rPr>
              <a:t>مدربين معتمدين</a:t>
            </a:r>
            <a:r>
              <a:rPr lang="en-GB"/>
              <a:t> </a:t>
            </a:r>
            <a:endParaRPr/>
          </a:p>
        </p:txBody>
      </p:sp>
      <p:sp>
        <p:nvSpPr>
          <p:cNvPr id="113" name="Google Shape;113;p20"/>
          <p:cNvSpPr txBox="1"/>
          <p:nvPr/>
        </p:nvSpPr>
        <p:spPr>
          <a:xfrm>
            <a:off x="5667725" y="3538275"/>
            <a:ext cx="25842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400">
                <a:solidFill>
                  <a:srgbClr val="010C80"/>
                </a:solidFill>
              </a:rPr>
              <a:t>متخصصين</a:t>
            </a:r>
            <a:r>
              <a:rPr lang="en-GB" sz="2400">
                <a:solidFill>
                  <a:srgbClr val="010C80"/>
                </a:solidFill>
              </a:rPr>
              <a:t> أكاديميين</a:t>
            </a:r>
            <a:endParaRPr sz="2400">
              <a:solidFill>
                <a:srgbClr val="010C80"/>
              </a:solidFill>
            </a:endParaRPr>
          </a:p>
        </p:txBody>
      </p:sp>
      <p:sp>
        <p:nvSpPr>
          <p:cNvPr id="114" name="Google Shape;114;p20"/>
          <p:cNvSpPr txBox="1"/>
          <p:nvPr/>
        </p:nvSpPr>
        <p:spPr>
          <a:xfrm>
            <a:off x="4848200" y="4169475"/>
            <a:ext cx="33420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400">
                <a:solidFill>
                  <a:srgbClr val="010C80"/>
                </a:solidFill>
              </a:rPr>
              <a:t>مستشارين دوليين</a:t>
            </a:r>
            <a:endParaRPr sz="2400">
              <a:solidFill>
                <a:srgbClr val="010C80"/>
              </a:solidFill>
            </a:endParaRPr>
          </a:p>
        </p:txBody>
      </p:sp>
      <p:pic>
        <p:nvPicPr>
          <p:cNvPr id="115" name="Google Shape;115;p20"/>
          <p:cNvPicPr preferRelativeResize="0"/>
          <p:nvPr/>
        </p:nvPicPr>
        <p:blipFill>
          <a:blip r:embed="rId4">
            <a:alphaModFix/>
          </a:blip>
          <a:stretch>
            <a:fillRect/>
          </a:stretch>
        </p:blipFill>
        <p:spPr>
          <a:xfrm>
            <a:off x="8295612" y="4141162"/>
            <a:ext cx="610775" cy="610775"/>
          </a:xfrm>
          <a:prstGeom prst="rect">
            <a:avLst/>
          </a:prstGeom>
          <a:noFill/>
          <a:ln>
            <a:noFill/>
          </a:ln>
        </p:spPr>
      </p:pic>
      <p:pic>
        <p:nvPicPr>
          <p:cNvPr id="116" name="Google Shape;116;p20"/>
          <p:cNvPicPr preferRelativeResize="0"/>
          <p:nvPr/>
        </p:nvPicPr>
        <p:blipFill>
          <a:blip r:embed="rId5">
            <a:alphaModFix/>
          </a:blip>
          <a:stretch>
            <a:fillRect/>
          </a:stretch>
        </p:blipFill>
        <p:spPr>
          <a:xfrm>
            <a:off x="8190188" y="3404525"/>
            <a:ext cx="821600" cy="821600"/>
          </a:xfrm>
          <a:prstGeom prst="rect">
            <a:avLst/>
          </a:prstGeom>
          <a:noFill/>
          <a:ln>
            <a:noFill/>
          </a:ln>
        </p:spPr>
      </p:pic>
      <p:pic>
        <p:nvPicPr>
          <p:cNvPr id="117" name="Google Shape;117;p20"/>
          <p:cNvPicPr preferRelativeResize="0"/>
          <p:nvPr/>
        </p:nvPicPr>
        <p:blipFill>
          <a:blip r:embed="rId6">
            <a:alphaModFix/>
          </a:blip>
          <a:stretch>
            <a:fillRect/>
          </a:stretch>
        </p:blipFill>
        <p:spPr>
          <a:xfrm>
            <a:off x="8115275" y="2771337"/>
            <a:ext cx="821600" cy="825588"/>
          </a:xfrm>
          <a:prstGeom prst="rect">
            <a:avLst/>
          </a:prstGeom>
          <a:noFill/>
          <a:ln>
            <a:noFill/>
          </a:ln>
        </p:spPr>
      </p:pic>
      <p:pic>
        <p:nvPicPr>
          <p:cNvPr id="118" name="Google Shape;118;p20"/>
          <p:cNvPicPr preferRelativeResize="0"/>
          <p:nvPr/>
        </p:nvPicPr>
        <p:blipFill>
          <a:blip r:embed="rId7">
            <a:alphaModFix/>
          </a:blip>
          <a:stretch>
            <a:fillRect/>
          </a:stretch>
        </p:blipFill>
        <p:spPr>
          <a:xfrm>
            <a:off x="77851" y="100851"/>
            <a:ext cx="1094827" cy="821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0" y="5347"/>
            <a:ext cx="9144000" cy="5132807"/>
          </a:xfrm>
          <a:prstGeom prst="rect">
            <a:avLst/>
          </a:prstGeom>
          <a:noFill/>
          <a:ln>
            <a:noFill/>
          </a:ln>
        </p:spPr>
      </p:pic>
      <p:sp>
        <p:nvSpPr>
          <p:cNvPr id="124" name="Google Shape;124;p21"/>
          <p:cNvSpPr txBox="1"/>
          <p:nvPr/>
        </p:nvSpPr>
        <p:spPr>
          <a:xfrm>
            <a:off x="2897250" y="529250"/>
            <a:ext cx="6000900" cy="8250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2400">
                <a:solidFill>
                  <a:srgbClr val="010C80"/>
                </a:solidFill>
                <a:latin typeface="Alexandria"/>
                <a:ea typeface="Alexandria"/>
                <a:cs typeface="Alexandria"/>
                <a:sym typeface="Alexandria"/>
              </a:rPr>
              <a:t>كلمة فريق العمل </a:t>
            </a:r>
            <a:endParaRPr sz="2400">
              <a:solidFill>
                <a:srgbClr val="010C80"/>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t/>
            </a:r>
            <a:endParaRPr/>
          </a:p>
        </p:txBody>
      </p:sp>
      <p:sp>
        <p:nvSpPr>
          <p:cNvPr id="125" name="Google Shape;125;p21"/>
          <p:cNvSpPr txBox="1"/>
          <p:nvPr/>
        </p:nvSpPr>
        <p:spPr>
          <a:xfrm>
            <a:off x="52175" y="1548050"/>
            <a:ext cx="8957700" cy="26304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GB" sz="1800">
                <a:solidFill>
                  <a:schemeClr val="dk1"/>
                </a:solidFill>
                <a:latin typeface="Alexandria"/>
                <a:ea typeface="Alexandria"/>
                <a:cs typeface="Alexandria"/>
                <a:sym typeface="Alexandria"/>
              </a:rPr>
              <a:t>" إن الثروة البشرية هي أثمن ثروات الأمم على الإطلاق ؛ فالاستثمار في الفرد  أفضل ما يمكن تقديمه لتنمية المجتمع. </a:t>
            </a:r>
            <a:endParaRPr sz="18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800">
                <a:solidFill>
                  <a:schemeClr val="dk1"/>
                </a:solidFill>
                <a:latin typeface="Alexandria"/>
                <a:ea typeface="Alexandria"/>
                <a:cs typeface="Alexandria"/>
                <a:sym typeface="Alexandria"/>
              </a:rPr>
              <a:t>ونحن نتحرك على ضوء رؤية وطنية واعدة رؤية 2030 .</a:t>
            </a:r>
            <a:endParaRPr sz="18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800">
                <a:solidFill>
                  <a:schemeClr val="dk1"/>
                </a:solidFill>
                <a:latin typeface="Alexandria"/>
                <a:ea typeface="Alexandria"/>
                <a:cs typeface="Alexandria"/>
                <a:sym typeface="Alexandria"/>
              </a:rPr>
              <a:t>رؤية آمنت بقدرة شبابنا وطاقاتهم الرائدة و تطلعاتهم الدائمة نحو الأفضل. </a:t>
            </a:r>
            <a:endParaRPr sz="1800">
              <a:solidFill>
                <a:schemeClr val="dk1"/>
              </a:solidFill>
              <a:latin typeface="Alexandria"/>
              <a:ea typeface="Alexandria"/>
              <a:cs typeface="Alexandria"/>
              <a:sym typeface="Alexandria"/>
            </a:endParaRPr>
          </a:p>
          <a:p>
            <a:pPr indent="0" lvl="0" marL="0" rtl="1" algn="r">
              <a:lnSpc>
                <a:spcPct val="115000"/>
              </a:lnSpc>
              <a:spcBef>
                <a:spcPts val="0"/>
              </a:spcBef>
              <a:spcAft>
                <a:spcPts val="0"/>
              </a:spcAft>
              <a:buClr>
                <a:schemeClr val="dk1"/>
              </a:buClr>
              <a:buSzPts val="1100"/>
              <a:buFont typeface="Arial"/>
              <a:buNone/>
            </a:pPr>
            <a:r>
              <a:rPr lang="en-GB" sz="1800">
                <a:solidFill>
                  <a:schemeClr val="dk1"/>
                </a:solidFill>
                <a:latin typeface="Alexandria"/>
                <a:ea typeface="Alexandria"/>
                <a:cs typeface="Alexandria"/>
                <a:sym typeface="Alexandria"/>
              </a:rPr>
              <a:t>نريد أن نكون جزءا من تحقيق هذه الرؤية بأن نشارك بكل خبراتنا ونتحمل دورنا في تطوير وتنمية عقول شبابنا اللامعة، نزرع أفضل الخبرات وأسمى الطموحات لنحصد كوادر وطنية سعودية يفخر بها الوطن وتأخذ موقعها في صدارة الكفاءات الدولية"</a:t>
            </a:r>
            <a:endParaRPr sz="1800">
              <a:solidFill>
                <a:schemeClr val="dk1"/>
              </a:solidFill>
              <a:latin typeface="Alexandria"/>
              <a:ea typeface="Alexandria"/>
              <a:cs typeface="Alexandria"/>
              <a:sym typeface="Alexandria"/>
            </a:endParaRPr>
          </a:p>
          <a:p>
            <a:pPr indent="0" lvl="0" marL="0" rtl="0" algn="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2"/>
          <p:cNvPicPr preferRelativeResize="0"/>
          <p:nvPr/>
        </p:nvPicPr>
        <p:blipFill>
          <a:blip r:embed="rId3">
            <a:alphaModFix/>
          </a:blip>
          <a:stretch>
            <a:fillRect/>
          </a:stretch>
        </p:blipFill>
        <p:spPr>
          <a:xfrm>
            <a:off x="0" y="5347"/>
            <a:ext cx="9144000" cy="5132807"/>
          </a:xfrm>
          <a:prstGeom prst="rect">
            <a:avLst/>
          </a:prstGeom>
          <a:noFill/>
          <a:ln>
            <a:noFill/>
          </a:ln>
        </p:spPr>
      </p:pic>
      <p:sp>
        <p:nvSpPr>
          <p:cNvPr id="131" name="Google Shape;131;p22"/>
          <p:cNvSpPr txBox="1"/>
          <p:nvPr/>
        </p:nvSpPr>
        <p:spPr>
          <a:xfrm>
            <a:off x="4293950" y="170350"/>
            <a:ext cx="4491000" cy="5541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GB" sz="2400">
                <a:solidFill>
                  <a:srgbClr val="010C80"/>
                </a:solidFill>
                <a:latin typeface="Alexandria"/>
                <a:ea typeface="Alexandria"/>
                <a:cs typeface="Alexandria"/>
                <a:sym typeface="Alexandria"/>
              </a:rPr>
              <a:t>خدماتنا </a:t>
            </a:r>
            <a:endParaRPr sz="2400">
              <a:solidFill>
                <a:srgbClr val="010C80"/>
              </a:solidFill>
              <a:latin typeface="Alexandria"/>
              <a:ea typeface="Alexandria"/>
              <a:cs typeface="Alexandria"/>
              <a:sym typeface="Alexandria"/>
            </a:endParaRPr>
          </a:p>
        </p:txBody>
      </p:sp>
      <p:sp>
        <p:nvSpPr>
          <p:cNvPr id="132" name="Google Shape;132;p22"/>
          <p:cNvSpPr txBox="1"/>
          <p:nvPr/>
        </p:nvSpPr>
        <p:spPr>
          <a:xfrm>
            <a:off x="699075" y="693550"/>
            <a:ext cx="8163300" cy="7389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GB" sz="1800">
                <a:latin typeface="Alexandria Medium"/>
                <a:ea typeface="Alexandria Medium"/>
                <a:cs typeface="Alexandria Medium"/>
                <a:sym typeface="Alexandria Medium"/>
              </a:rPr>
              <a:t>تتنوع الدورات التدريبية التى يقدمها المعهد لعدة أقسام رئيسية وفقا لنوعية تلك البرامج التدريبية ومتطلبات التدريب المختلفة.</a:t>
            </a:r>
            <a:endParaRPr sz="1800">
              <a:latin typeface="Alexandria Medium"/>
              <a:ea typeface="Alexandria Medium"/>
              <a:cs typeface="Alexandria Medium"/>
              <a:sym typeface="Alexandria Medium"/>
            </a:endParaRPr>
          </a:p>
        </p:txBody>
      </p:sp>
      <p:sp>
        <p:nvSpPr>
          <p:cNvPr id="133" name="Google Shape;133;p22"/>
          <p:cNvSpPr/>
          <p:nvPr/>
        </p:nvSpPr>
        <p:spPr>
          <a:xfrm>
            <a:off x="6642650" y="3853775"/>
            <a:ext cx="1847400" cy="1006500"/>
          </a:xfrm>
          <a:prstGeom prst="roundRect">
            <a:avLst>
              <a:gd fmla="val 16667" name="adj"/>
            </a:avLst>
          </a:prstGeom>
          <a:solidFill>
            <a:srgbClr val="A1C3FA"/>
          </a:solidFill>
          <a:ln cap="flat" cmpd="sng" w="9525">
            <a:solidFill>
              <a:srgbClr val="A1C3F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010C80"/>
                </a:solidFill>
                <a:latin typeface="Alexandria"/>
                <a:ea typeface="Alexandria"/>
                <a:cs typeface="Alexandria"/>
                <a:sym typeface="Alexandria"/>
              </a:rPr>
              <a:t>الدورات الاحترافية</a:t>
            </a:r>
            <a:endParaRPr sz="1600">
              <a:solidFill>
                <a:srgbClr val="010C80"/>
              </a:solidFill>
              <a:latin typeface="Alexandria"/>
              <a:ea typeface="Alexandria"/>
              <a:cs typeface="Alexandria"/>
              <a:sym typeface="Alexandria"/>
            </a:endParaRPr>
          </a:p>
        </p:txBody>
      </p:sp>
      <p:sp>
        <p:nvSpPr>
          <p:cNvPr id="134" name="Google Shape;134;p22"/>
          <p:cNvSpPr/>
          <p:nvPr/>
        </p:nvSpPr>
        <p:spPr>
          <a:xfrm>
            <a:off x="1285350" y="3809525"/>
            <a:ext cx="1847400" cy="1006500"/>
          </a:xfrm>
          <a:prstGeom prst="roundRect">
            <a:avLst>
              <a:gd fmla="val 16667" name="adj"/>
            </a:avLst>
          </a:prstGeom>
          <a:solidFill>
            <a:srgbClr val="A1C3FA"/>
          </a:solidFill>
          <a:ln cap="flat" cmpd="sng" w="9525">
            <a:solidFill>
              <a:srgbClr val="A1C3F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010C80"/>
                </a:solidFill>
                <a:latin typeface="Alexandria"/>
                <a:ea typeface="Alexandria"/>
                <a:cs typeface="Alexandria"/>
                <a:sym typeface="Alexandria"/>
              </a:rPr>
              <a:t>الدورات التطويرية</a:t>
            </a:r>
            <a:endParaRPr sz="1600">
              <a:solidFill>
                <a:srgbClr val="010C80"/>
              </a:solidFill>
              <a:latin typeface="Alexandria"/>
              <a:ea typeface="Alexandria"/>
              <a:cs typeface="Alexandria"/>
              <a:sym typeface="Alexandria"/>
            </a:endParaRPr>
          </a:p>
        </p:txBody>
      </p:sp>
      <p:sp>
        <p:nvSpPr>
          <p:cNvPr id="135" name="Google Shape;135;p22"/>
          <p:cNvSpPr/>
          <p:nvPr/>
        </p:nvSpPr>
        <p:spPr>
          <a:xfrm>
            <a:off x="1285350" y="2155838"/>
            <a:ext cx="1847400" cy="1006500"/>
          </a:xfrm>
          <a:prstGeom prst="roundRect">
            <a:avLst>
              <a:gd fmla="val 16667" name="adj"/>
            </a:avLst>
          </a:prstGeom>
          <a:solidFill>
            <a:srgbClr val="A1C3FA"/>
          </a:solidFill>
          <a:ln cap="flat" cmpd="sng" w="9525">
            <a:solidFill>
              <a:srgbClr val="A1C3F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010C80"/>
                </a:solidFill>
                <a:latin typeface="Alexandria"/>
                <a:ea typeface="Alexandria"/>
                <a:cs typeface="Alexandria"/>
                <a:sym typeface="Alexandria"/>
              </a:rPr>
              <a:t>ا</a:t>
            </a:r>
            <a:r>
              <a:rPr lang="en-GB" sz="1600">
                <a:solidFill>
                  <a:srgbClr val="010C80"/>
                </a:solidFill>
                <a:latin typeface="Alexandria"/>
                <a:ea typeface="Alexandria"/>
                <a:cs typeface="Alexandria"/>
                <a:sym typeface="Alexandria"/>
              </a:rPr>
              <a:t>لدورات التخصصية</a:t>
            </a:r>
            <a:endParaRPr sz="1600">
              <a:solidFill>
                <a:srgbClr val="010C80"/>
              </a:solidFill>
              <a:latin typeface="Alexandria"/>
              <a:ea typeface="Alexandria"/>
              <a:cs typeface="Alexandria"/>
              <a:sym typeface="Alexandria"/>
            </a:endParaRPr>
          </a:p>
        </p:txBody>
      </p:sp>
      <p:sp>
        <p:nvSpPr>
          <p:cNvPr id="136" name="Google Shape;136;p22"/>
          <p:cNvSpPr/>
          <p:nvPr/>
        </p:nvSpPr>
        <p:spPr>
          <a:xfrm>
            <a:off x="6509925" y="2155850"/>
            <a:ext cx="1847400" cy="1006500"/>
          </a:xfrm>
          <a:prstGeom prst="roundRect">
            <a:avLst>
              <a:gd fmla="val 16667" name="adj"/>
            </a:avLst>
          </a:prstGeom>
          <a:solidFill>
            <a:srgbClr val="A1C3FA"/>
          </a:solidFill>
          <a:ln cap="flat" cmpd="sng" w="9525">
            <a:solidFill>
              <a:srgbClr val="A1C3F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010C80"/>
                </a:solidFill>
                <a:latin typeface="Alexandria"/>
                <a:ea typeface="Alexandria"/>
                <a:cs typeface="Alexandria"/>
                <a:sym typeface="Alexandria"/>
              </a:rPr>
              <a:t>الدورات التأهيلية </a:t>
            </a:r>
            <a:endParaRPr sz="1600">
              <a:solidFill>
                <a:srgbClr val="010C80"/>
              </a:solidFill>
              <a:latin typeface="Alexandria"/>
              <a:ea typeface="Alexandria"/>
              <a:cs typeface="Alexandria"/>
              <a:sym typeface="Alexand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nvSpPr>
        <p:spPr>
          <a:xfrm>
            <a:off x="5632400" y="126125"/>
            <a:ext cx="3019800" cy="523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200">
                <a:solidFill>
                  <a:srgbClr val="010C80"/>
                </a:solidFill>
                <a:latin typeface="Alexandria"/>
                <a:ea typeface="Alexandria"/>
                <a:cs typeface="Alexandria"/>
                <a:sym typeface="Alexandria"/>
              </a:rPr>
              <a:t>خدماتنا</a:t>
            </a:r>
            <a:endParaRPr sz="2200">
              <a:solidFill>
                <a:srgbClr val="010C80"/>
              </a:solidFill>
              <a:latin typeface="Alexandria"/>
              <a:ea typeface="Alexandria"/>
              <a:cs typeface="Alexandria"/>
              <a:sym typeface="Alexandria"/>
            </a:endParaRPr>
          </a:p>
        </p:txBody>
      </p:sp>
      <p:sp>
        <p:nvSpPr>
          <p:cNvPr id="142" name="Google Shape;142;p23"/>
          <p:cNvSpPr txBox="1"/>
          <p:nvPr/>
        </p:nvSpPr>
        <p:spPr>
          <a:xfrm>
            <a:off x="2688550" y="649325"/>
            <a:ext cx="62718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800">
                <a:latin typeface="Alexandria"/>
                <a:ea typeface="Alexandria"/>
                <a:cs typeface="Alexandria"/>
                <a:sym typeface="Alexandria"/>
              </a:rPr>
              <a:t>نقدم برامجا ودورات </a:t>
            </a:r>
            <a:r>
              <a:rPr lang="en-GB" sz="1800">
                <a:latin typeface="Alexandria"/>
                <a:ea typeface="Alexandria"/>
                <a:cs typeface="Alexandria"/>
                <a:sym typeface="Alexandria"/>
              </a:rPr>
              <a:t>احترافية في عدة مجالات حيوية   </a:t>
            </a:r>
            <a:r>
              <a:rPr lang="en-GB" sz="1800">
                <a:latin typeface="Alexandria"/>
                <a:ea typeface="Alexandria"/>
                <a:cs typeface="Alexandria"/>
                <a:sym typeface="Alexandria"/>
              </a:rPr>
              <a:t> </a:t>
            </a:r>
            <a:endParaRPr sz="1800">
              <a:latin typeface="Alexandria"/>
              <a:ea typeface="Alexandria"/>
              <a:cs typeface="Alexandria"/>
              <a:sym typeface="Alexandria"/>
            </a:endParaRPr>
          </a:p>
        </p:txBody>
      </p:sp>
      <p:sp>
        <p:nvSpPr>
          <p:cNvPr id="143" name="Google Shape;143;p23"/>
          <p:cNvSpPr txBox="1"/>
          <p:nvPr/>
        </p:nvSpPr>
        <p:spPr>
          <a:xfrm>
            <a:off x="2833900" y="1111013"/>
            <a:ext cx="6183300" cy="1477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800">
                <a:solidFill>
                  <a:srgbClr val="010C80"/>
                </a:solidFill>
                <a:latin typeface="Alexandria"/>
                <a:ea typeface="Alexandria"/>
                <a:cs typeface="Alexandria"/>
                <a:sym typeface="Alexandria"/>
              </a:rPr>
              <a:t>الدورات الهندسية</a:t>
            </a:r>
            <a:r>
              <a:rPr lang="en-GB" sz="1800">
                <a:latin typeface="Alexandria"/>
                <a:ea typeface="Alexandria"/>
                <a:cs typeface="Alexandria"/>
                <a:sym typeface="Alexandria"/>
              </a:rPr>
              <a:t> وتضم برامج هندسية في فروع </a:t>
            </a:r>
            <a:endParaRPr sz="1800">
              <a:latin typeface="Alexandria"/>
              <a:ea typeface="Alexandria"/>
              <a:cs typeface="Alexandria"/>
              <a:sym typeface="Alexandria"/>
            </a:endParaRPr>
          </a:p>
          <a:p>
            <a:pPr indent="-330200" lvl="0" marL="457200" rtl="1" algn="r">
              <a:spcBef>
                <a:spcPts val="0"/>
              </a:spcBef>
              <a:spcAft>
                <a:spcPts val="0"/>
              </a:spcAft>
              <a:buSzPts val="1600"/>
              <a:buFont typeface="Alexandria"/>
              <a:buChar char="●"/>
            </a:pPr>
            <a:r>
              <a:rPr lang="en-GB" sz="1600">
                <a:latin typeface="Alexandria"/>
                <a:ea typeface="Alexandria"/>
                <a:cs typeface="Alexandria"/>
                <a:sym typeface="Alexandria"/>
              </a:rPr>
              <a:t>الهندسة المدنية. </a:t>
            </a:r>
            <a:endParaRPr sz="1600">
              <a:latin typeface="Alexandria"/>
              <a:ea typeface="Alexandria"/>
              <a:cs typeface="Alexandria"/>
              <a:sym typeface="Alexandria"/>
            </a:endParaRPr>
          </a:p>
          <a:p>
            <a:pPr indent="-330200" lvl="0" marL="457200" rtl="1" algn="r">
              <a:spcBef>
                <a:spcPts val="0"/>
              </a:spcBef>
              <a:spcAft>
                <a:spcPts val="0"/>
              </a:spcAft>
              <a:buSzPts val="1600"/>
              <a:buFont typeface="Alexandria"/>
              <a:buChar char="●"/>
            </a:pPr>
            <a:r>
              <a:rPr lang="en-GB" sz="1600">
                <a:latin typeface="Alexandria"/>
                <a:ea typeface="Alexandria"/>
                <a:cs typeface="Alexandria"/>
                <a:sym typeface="Alexandria"/>
              </a:rPr>
              <a:t>الهندسة المعمارية. </a:t>
            </a:r>
            <a:endParaRPr sz="1600">
              <a:latin typeface="Alexandria"/>
              <a:ea typeface="Alexandria"/>
              <a:cs typeface="Alexandria"/>
              <a:sym typeface="Alexandria"/>
            </a:endParaRPr>
          </a:p>
          <a:p>
            <a:pPr indent="-330200" lvl="0" marL="457200" rtl="1" algn="r">
              <a:spcBef>
                <a:spcPts val="0"/>
              </a:spcBef>
              <a:spcAft>
                <a:spcPts val="0"/>
              </a:spcAft>
              <a:buSzPts val="1600"/>
              <a:buFont typeface="Alexandria"/>
              <a:buChar char="●"/>
            </a:pPr>
            <a:r>
              <a:rPr lang="en-GB" sz="1600">
                <a:latin typeface="Alexandria"/>
                <a:ea typeface="Alexandria"/>
                <a:cs typeface="Alexandria"/>
                <a:sym typeface="Alexandria"/>
              </a:rPr>
              <a:t>هندسة الحاسب الآلي والبرمجيات. </a:t>
            </a:r>
            <a:endParaRPr sz="1600">
              <a:latin typeface="Alexandria"/>
              <a:ea typeface="Alexandria"/>
              <a:cs typeface="Alexandria"/>
              <a:sym typeface="Alexandria"/>
            </a:endParaRPr>
          </a:p>
          <a:p>
            <a:pPr indent="0" lvl="0" marL="0" rtl="0" algn="r">
              <a:spcBef>
                <a:spcPts val="0"/>
              </a:spcBef>
              <a:spcAft>
                <a:spcPts val="0"/>
              </a:spcAft>
              <a:buNone/>
            </a:pPr>
            <a:r>
              <a:rPr lang="en-GB" sz="1800">
                <a:latin typeface="Alexandria"/>
                <a:ea typeface="Alexandria"/>
                <a:cs typeface="Alexandria"/>
                <a:sym typeface="Alexandria"/>
              </a:rPr>
              <a:t> </a:t>
            </a:r>
            <a:endParaRPr sz="1800">
              <a:latin typeface="Alexandria"/>
              <a:ea typeface="Alexandria"/>
              <a:cs typeface="Alexandria"/>
              <a:sym typeface="Alexandria"/>
            </a:endParaRPr>
          </a:p>
        </p:txBody>
      </p:sp>
      <p:sp>
        <p:nvSpPr>
          <p:cNvPr id="144" name="Google Shape;144;p23"/>
          <p:cNvSpPr txBox="1"/>
          <p:nvPr/>
        </p:nvSpPr>
        <p:spPr>
          <a:xfrm>
            <a:off x="1318600" y="2332075"/>
            <a:ext cx="7698600" cy="1200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800">
                <a:solidFill>
                  <a:srgbClr val="010C80"/>
                </a:solidFill>
                <a:latin typeface="Alexandria"/>
                <a:ea typeface="Alexandria"/>
                <a:cs typeface="Alexandria"/>
                <a:sym typeface="Alexandria"/>
              </a:rPr>
              <a:t>الدورات الإدارية والمالية </a:t>
            </a:r>
            <a:endParaRPr sz="1800">
              <a:solidFill>
                <a:srgbClr val="010C80"/>
              </a:solidFill>
              <a:latin typeface="Alexandria"/>
              <a:ea typeface="Alexandria"/>
              <a:cs typeface="Alexandria"/>
              <a:sym typeface="Alexandria"/>
            </a:endParaRPr>
          </a:p>
          <a:p>
            <a:pPr indent="0" lvl="0" marL="0" rtl="1" algn="r">
              <a:spcBef>
                <a:spcPts val="0"/>
              </a:spcBef>
              <a:spcAft>
                <a:spcPts val="0"/>
              </a:spcAft>
              <a:buNone/>
            </a:pPr>
            <a:r>
              <a:rPr lang="en-GB" sz="1600">
                <a:solidFill>
                  <a:schemeClr val="dk1"/>
                </a:solidFill>
                <a:latin typeface="Alexandria"/>
                <a:ea typeface="Alexandria"/>
                <a:cs typeface="Alexandria"/>
                <a:sym typeface="Alexandria"/>
              </a:rPr>
              <a:t>وهي برامج تدريبية ودورات متطورة تعقد بشكل دوري او حسب الطلب </a:t>
            </a:r>
            <a:r>
              <a:rPr lang="en-GB" sz="1600">
                <a:solidFill>
                  <a:schemeClr val="dk1"/>
                </a:solidFill>
                <a:latin typeface="Alexandria"/>
                <a:ea typeface="Alexandria"/>
                <a:cs typeface="Alexandria"/>
                <a:sym typeface="Alexandria"/>
              </a:rPr>
              <a:t>و تناقش</a:t>
            </a:r>
            <a:r>
              <a:rPr lang="en-GB" sz="1600">
                <a:solidFill>
                  <a:schemeClr val="dk1"/>
                </a:solidFill>
                <a:latin typeface="Alexandria"/>
                <a:ea typeface="Alexandria"/>
                <a:cs typeface="Alexandria"/>
                <a:sym typeface="Alexandria"/>
              </a:rPr>
              <a:t> تطورات المجال الإداري والمالي بهدف تطوير خبرات المسئولين في القطاع العام والخاص. </a:t>
            </a:r>
            <a:endParaRPr sz="1600">
              <a:solidFill>
                <a:schemeClr val="dk1"/>
              </a:solidFill>
              <a:latin typeface="Alexandria"/>
              <a:ea typeface="Alexandria"/>
              <a:cs typeface="Alexandria"/>
              <a:sym typeface="Alexandria"/>
            </a:endParaRPr>
          </a:p>
        </p:txBody>
      </p:sp>
      <p:sp>
        <p:nvSpPr>
          <p:cNvPr id="145" name="Google Shape;145;p23"/>
          <p:cNvSpPr txBox="1"/>
          <p:nvPr/>
        </p:nvSpPr>
        <p:spPr>
          <a:xfrm>
            <a:off x="1506700" y="3532675"/>
            <a:ext cx="7510500" cy="1246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800">
                <a:solidFill>
                  <a:srgbClr val="010C80"/>
                </a:solidFill>
                <a:latin typeface="Alexandria"/>
                <a:ea typeface="Alexandria"/>
                <a:cs typeface="Alexandria"/>
                <a:sym typeface="Alexandria"/>
              </a:rPr>
              <a:t>التدريب المتخصص</a:t>
            </a:r>
            <a:endParaRPr sz="1800">
              <a:solidFill>
                <a:srgbClr val="010C80"/>
              </a:solidFill>
              <a:latin typeface="Alexandria"/>
              <a:ea typeface="Alexandria"/>
              <a:cs typeface="Alexandria"/>
              <a:sym typeface="Alexandria"/>
            </a:endParaRPr>
          </a:p>
          <a:p>
            <a:pPr indent="0" lvl="0" marL="0" rtl="1" algn="r">
              <a:spcBef>
                <a:spcPts val="0"/>
              </a:spcBef>
              <a:spcAft>
                <a:spcPts val="0"/>
              </a:spcAft>
              <a:buNone/>
            </a:pPr>
            <a:r>
              <a:rPr lang="en-GB" sz="1700">
                <a:latin typeface="Alexandria"/>
                <a:ea typeface="Alexandria"/>
                <a:cs typeface="Alexandria"/>
                <a:sym typeface="Alexandria"/>
              </a:rPr>
              <a:t>تحليل الاحتياج التدريبي (TNA) </a:t>
            </a:r>
            <a:endParaRPr sz="1700">
              <a:latin typeface="Alexandria"/>
              <a:ea typeface="Alexandria"/>
              <a:cs typeface="Alexandria"/>
              <a:sym typeface="Alexandria"/>
            </a:endParaRPr>
          </a:p>
          <a:p>
            <a:pPr indent="0" lvl="0" marL="0" rtl="1" algn="r">
              <a:spcBef>
                <a:spcPts val="0"/>
              </a:spcBef>
              <a:spcAft>
                <a:spcPts val="0"/>
              </a:spcAft>
              <a:buNone/>
            </a:pPr>
            <a:r>
              <a:rPr lang="en-GB" sz="1700">
                <a:latin typeface="Alexandria"/>
                <a:ea typeface="Alexandria"/>
                <a:cs typeface="Alexandria"/>
                <a:sym typeface="Alexandria"/>
              </a:rPr>
              <a:t>ويشمل إعداد حلول تدريبية مخصصة للعميل طبقا لاحتياجاته و أهدافه العملية.</a:t>
            </a:r>
            <a:endParaRPr sz="1700">
              <a:latin typeface="Alexandria"/>
              <a:ea typeface="Alexandria"/>
              <a:cs typeface="Alexandria"/>
              <a:sym typeface="Alexandria"/>
            </a:endParaRPr>
          </a:p>
        </p:txBody>
      </p:sp>
      <p:pic>
        <p:nvPicPr>
          <p:cNvPr id="146" name="Google Shape;146;p23"/>
          <p:cNvPicPr preferRelativeResize="0"/>
          <p:nvPr/>
        </p:nvPicPr>
        <p:blipFill>
          <a:blip r:embed="rId3">
            <a:alphaModFix/>
          </a:blip>
          <a:stretch>
            <a:fillRect/>
          </a:stretch>
        </p:blipFill>
        <p:spPr>
          <a:xfrm>
            <a:off x="152400" y="152400"/>
            <a:ext cx="3019800" cy="22661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